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sldIdLst>
    <p:sldId id="258" r:id="rId2"/>
    <p:sldId id="259" r:id="rId3"/>
    <p:sldId id="260" r:id="rId4"/>
    <p:sldId id="261" r:id="rId5"/>
    <p:sldId id="262" r:id="rId6"/>
    <p:sldId id="263" r:id="rId7"/>
    <p:sldId id="264" r:id="rId8"/>
    <p:sldId id="266" r:id="rId9"/>
    <p:sldId id="267" r:id="rId10"/>
    <p:sldId id="268" r:id="rId11"/>
    <p:sldId id="269" r:id="rId12"/>
    <p:sldId id="271" r:id="rId13"/>
    <p:sldId id="272" r:id="rId14"/>
    <p:sldId id="273" r:id="rId15"/>
    <p:sldId id="274" r:id="rId16"/>
    <p:sldId id="275" r:id="rId17"/>
    <p:sldId id="276" r:id="rId18"/>
    <p:sldId id="277" r:id="rId19"/>
    <p:sldId id="279" r:id="rId20"/>
    <p:sldId id="278" r:id="rId21"/>
    <p:sldId id="280" r:id="rId22"/>
    <p:sldId id="281" r:id="rId23"/>
    <p:sldId id="282" r:id="rId24"/>
    <p:sldId id="283" r:id="rId25"/>
    <p:sldId id="284" r:id="rId26"/>
    <p:sldId id="285" r:id="rId27"/>
    <p:sldId id="292" r:id="rId28"/>
    <p:sldId id="293" r:id="rId29"/>
    <p:sldId id="286" r:id="rId30"/>
    <p:sldId id="287" r:id="rId31"/>
    <p:sldId id="289" r:id="rId32"/>
    <p:sldId id="288" r:id="rId33"/>
    <p:sldId id="290" r:id="rId34"/>
    <p:sldId id="291"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996633"/>
    <a:srgbClr val="D21034"/>
    <a:srgbClr val="8485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66607" autoAdjust="0"/>
  </p:normalViewPr>
  <p:slideViewPr>
    <p:cSldViewPr snapToGrid="0">
      <p:cViewPr varScale="1">
        <p:scale>
          <a:sx n="46" d="100"/>
          <a:sy n="46" d="100"/>
        </p:scale>
        <p:origin x="2040" y="42"/>
      </p:cViewPr>
      <p:guideLst>
        <p:guide orient="horz" pos="2160"/>
        <p:guide pos="2880"/>
      </p:guideLst>
    </p:cSldViewPr>
  </p:slideViewPr>
  <p:outlineViewPr>
    <p:cViewPr>
      <p:scale>
        <a:sx n="33" d="100"/>
        <a:sy n="33" d="100"/>
      </p:scale>
      <p:origin x="0" y="-17322"/>
    </p:cViewPr>
  </p:outlineViewPr>
  <p:notesTextViewPr>
    <p:cViewPr>
      <p:scale>
        <a:sx n="100" d="100"/>
        <a:sy n="100" d="100"/>
      </p:scale>
      <p:origin x="0" y="0"/>
    </p:cViewPr>
  </p:notesTextViewPr>
  <p:notesViewPr>
    <p:cSldViewPr snapToGrid="0">
      <p:cViewPr varScale="1">
        <p:scale>
          <a:sx n="54" d="100"/>
          <a:sy n="54" d="100"/>
        </p:scale>
        <p:origin x="2820" y="3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3B24F9C-ED9E-448E-A96A-6569F060EE0B}" type="slidenum">
              <a:rPr lang="en-US" altLang="en-US"/>
              <a:pPr>
                <a:defRPr/>
              </a:pPr>
              <a:t>‹#›</a:t>
            </a:fld>
            <a:endParaRPr lang="en-US" altLang="en-US" dirty="0"/>
          </a:p>
        </p:txBody>
      </p:sp>
    </p:spTree>
    <p:extLst>
      <p:ext uri="{BB962C8B-B14F-4D97-AF65-F5344CB8AC3E}">
        <p14:creationId xmlns:p14="http://schemas.microsoft.com/office/powerpoint/2010/main" val="32271742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hatcom.wsu.edu/ag/compost/fundamentals/biology_involved.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p:txBody>
          <a:bodyPr/>
          <a:lstStyle/>
          <a:p>
            <a:pPr>
              <a:defRPr/>
            </a:pPr>
            <a:r>
              <a:rPr lang="en-US" sz="1100" dirty="0" smtClean="0">
                <a:latin typeface="Arial" panose="020B0604020202020204" pitchFamily="34" charset="0"/>
                <a:cs typeface="Arial" panose="020B0604020202020204" pitchFamily="34" charset="0"/>
              </a:rPr>
              <a:t>Hello, </a:t>
            </a:r>
            <a:r>
              <a:rPr lang="en-US" altLang="en-US" sz="1100" dirty="0" smtClean="0">
                <a:latin typeface="Arial" panose="020B0604020202020204" pitchFamily="34" charset="0"/>
              </a:rPr>
              <a:t>My name is ______________________ and I am a volunteer Rutgers Master Gardener in ________________ County. </a:t>
            </a:r>
            <a:r>
              <a:rPr lang="en-US" altLang="en-US" sz="1100" dirty="0" smtClean="0">
                <a:latin typeface="Arial" panose="020B0604020202020204" pitchFamily="34" charset="0"/>
                <a:cs typeface="Arial" panose="020B0604020202020204" pitchFamily="34" charset="0"/>
              </a:rPr>
              <a:t>Toda</a:t>
            </a:r>
            <a:r>
              <a:rPr lang="en-US" sz="1100" dirty="0" smtClean="0">
                <a:latin typeface="Arial" panose="020B0604020202020204" pitchFamily="34" charset="0"/>
                <a:cs typeface="Arial" panose="020B0604020202020204" pitchFamily="34" charset="0"/>
              </a:rPr>
              <a:t>y I will be speaking to you about how to make your compost pile or compost bin a success. </a:t>
            </a:r>
          </a:p>
          <a:p>
            <a:pPr>
              <a:defRPr/>
            </a:pPr>
            <a:endParaRPr lang="en-US" sz="1100" dirty="0" smtClean="0">
              <a:latin typeface="Arial" panose="020B0604020202020204" pitchFamily="34" charset="0"/>
              <a:cs typeface="Arial" panose="020B0604020202020204" pitchFamily="34" charset="0"/>
            </a:endParaRPr>
          </a:p>
          <a:p>
            <a:pPr>
              <a:defRPr/>
            </a:pPr>
            <a:r>
              <a:rPr lang="en-US" sz="1100" dirty="0" smtClean="0">
                <a:latin typeface="Arial" panose="020B0604020202020204" pitchFamily="34" charset="0"/>
                <a:cs typeface="Arial" panose="020B0604020202020204" pitchFamily="34" charset="0"/>
              </a:rPr>
              <a:t>This presentation was originally developed by a team at Rutgers Cooperative Extension as part of a community gardening training for Master Gardeners. </a:t>
            </a:r>
          </a:p>
          <a:p>
            <a:pPr>
              <a:defRPr/>
            </a:pPr>
            <a:endParaRPr lang="en-US" sz="1100" dirty="0" smtClean="0">
              <a:latin typeface="Arial" panose="020B0604020202020204" pitchFamily="34" charset="0"/>
              <a:cs typeface="Arial" panose="020B0604020202020204" pitchFamily="34" charset="0"/>
            </a:endParaRPr>
          </a:p>
          <a:p>
            <a:pPr>
              <a:defRPr/>
            </a:pPr>
            <a:endParaRPr lang="en-US" sz="1100" dirty="0" smtClean="0">
              <a:latin typeface="Arial" panose="020B0604020202020204" pitchFamily="34" charset="0"/>
              <a:cs typeface="Arial" panose="020B0604020202020204" pitchFamily="34" charset="0"/>
            </a:endParaRPr>
          </a:p>
          <a:p>
            <a:pPr>
              <a:defRPr/>
            </a:pPr>
            <a:r>
              <a:rPr lang="en-US" sz="1100" b="1" dirty="0" smtClean="0">
                <a:latin typeface="Arial" panose="020B0604020202020204" pitchFamily="34" charset="0"/>
                <a:cs typeface="Arial" panose="020B0604020202020204" pitchFamily="34" charset="0"/>
              </a:rPr>
              <a:t>NOTE TO SPEAKER:</a:t>
            </a:r>
            <a:endParaRPr lang="en-US" sz="1100" b="1" i="1" dirty="0" smtClean="0">
              <a:latin typeface="Arial" panose="020B0604020202020204" pitchFamily="34" charset="0"/>
              <a:cs typeface="Arial" panose="020B0604020202020204" pitchFamily="34" charset="0"/>
            </a:endParaRPr>
          </a:p>
          <a:p>
            <a:pPr>
              <a:defRPr/>
            </a:pPr>
            <a:r>
              <a:rPr lang="en-US" sz="1100" dirty="0" smtClean="0">
                <a:latin typeface="Arial" panose="020B0604020202020204" pitchFamily="34" charset="0"/>
                <a:cs typeface="Arial" panose="020B0604020202020204" pitchFamily="34" charset="0"/>
              </a:rPr>
              <a:t>1. There</a:t>
            </a:r>
            <a:r>
              <a:rPr lang="en-US" sz="1100" baseline="0" dirty="0" smtClean="0">
                <a:latin typeface="Arial" panose="020B0604020202020204" pitchFamily="34" charset="0"/>
                <a:cs typeface="Arial" panose="020B0604020202020204" pitchFamily="34" charset="0"/>
              </a:rPr>
              <a:t> is an optional video on slide 27 the presenter can show on composting produced by </a:t>
            </a:r>
            <a:r>
              <a:rPr lang="en-US" sz="1100" dirty="0" smtClean="0">
                <a:latin typeface="Arial" panose="020B0604020202020204" pitchFamily="34" charset="0"/>
                <a:cs typeface="Arial" panose="020B0604020202020204" pitchFamily="34" charset="0"/>
              </a:rPr>
              <a:t>Rutgers Cooperative Extension of Middlesex County. It is available on YouTube at this link: https://www.youtube.com/watch?v=kdrrRWRWEYg&amp;feature=youtu.be.</a:t>
            </a:r>
            <a:r>
              <a:rPr lang="en-US" sz="1100" baseline="0" dirty="0" smtClean="0">
                <a:latin typeface="Arial" panose="020B0604020202020204" pitchFamily="34" charset="0"/>
                <a:cs typeface="Arial" panose="020B0604020202020204" pitchFamily="34" charset="0"/>
              </a:rPr>
              <a:t> Make sure to either download the video in advance, or make certain you will have internet access when presenting. </a:t>
            </a:r>
            <a:endParaRPr lang="en-US" sz="1100" dirty="0" smtClean="0">
              <a:latin typeface="Arial" panose="020B0604020202020204" pitchFamily="34" charset="0"/>
              <a:cs typeface="Arial" panose="020B0604020202020204" pitchFamily="34" charset="0"/>
            </a:endParaRPr>
          </a:p>
          <a:p>
            <a:pPr>
              <a:defRPr/>
            </a:pPr>
            <a:endParaRPr lang="en-US" sz="1100" dirty="0" smtClean="0">
              <a:latin typeface="Arial" panose="020B0604020202020204" pitchFamily="34" charset="0"/>
              <a:cs typeface="Arial" panose="020B0604020202020204" pitchFamily="34" charset="0"/>
            </a:endParaRPr>
          </a:p>
          <a:p>
            <a:pPr marL="0" lvl="1">
              <a:defRPr/>
            </a:pPr>
            <a:r>
              <a:rPr lang="en-US" sz="1100" dirty="0" smtClean="0">
                <a:latin typeface="Arial" panose="020B0604020202020204" pitchFamily="34" charset="0"/>
                <a:cs typeface="Arial" panose="020B0604020202020204" pitchFamily="34" charset="0"/>
              </a:rPr>
              <a:t>2. You may also consider providing the Rutgers Fact Sheet on </a:t>
            </a:r>
            <a:r>
              <a:rPr lang="en-US" sz="1100" kern="0" dirty="0" smtClean="0">
                <a:latin typeface="Arial" panose="020B0604020202020204" pitchFamily="34" charset="0"/>
                <a:cs typeface="Arial" panose="020B0604020202020204" pitchFamily="34" charset="0"/>
              </a:rPr>
              <a:t>Home Composting- FS811 as a handout. It is available here: </a:t>
            </a:r>
          </a:p>
          <a:p>
            <a:pPr>
              <a:defRPr/>
            </a:pPr>
            <a:r>
              <a:rPr lang="en-US" sz="1100" dirty="0" smtClean="0">
                <a:latin typeface="Arial" panose="020B0604020202020204" pitchFamily="34" charset="0"/>
                <a:cs typeface="Arial" panose="020B0604020202020204" pitchFamily="34" charset="0"/>
              </a:rPr>
              <a:t> https://njaes.rutgers.edu/pubs/publication.asp?pid=FS811</a:t>
            </a:r>
          </a:p>
          <a:p>
            <a:pPr>
              <a:defRPr/>
            </a:pPr>
            <a:endParaRPr lang="en-US" sz="1100" dirty="0" smtClean="0">
              <a:latin typeface="Arial" panose="020B0604020202020204" pitchFamily="34" charset="0"/>
              <a:cs typeface="Arial" panose="020B0604020202020204" pitchFamily="34" charset="0"/>
            </a:endParaRPr>
          </a:p>
          <a:p>
            <a:pPr>
              <a:defRPr/>
            </a:pPr>
            <a:r>
              <a:rPr lang="en-US" sz="1100" dirty="0" smtClean="0">
                <a:latin typeface="Arial" panose="020B0604020202020204" pitchFamily="34" charset="0"/>
                <a:cs typeface="Arial" panose="020B0604020202020204" pitchFamily="34" charset="0"/>
              </a:rPr>
              <a:t>3. The word “</a:t>
            </a:r>
            <a:r>
              <a:rPr lang="en-US" sz="1100" dirty="0" err="1" smtClean="0">
                <a:latin typeface="Arial" panose="020B0604020202020204" pitchFamily="34" charset="0"/>
                <a:cs typeface="Arial" panose="020B0604020202020204" pitchFamily="34" charset="0"/>
              </a:rPr>
              <a:t>Abono</a:t>
            </a:r>
            <a:r>
              <a:rPr lang="en-US" sz="1100" dirty="0" smtClean="0">
                <a:latin typeface="Arial" panose="020B0604020202020204" pitchFamily="34" charset="0"/>
                <a:cs typeface="Arial" panose="020B0604020202020204" pitchFamily="34" charset="0"/>
              </a:rPr>
              <a:t>” in the picture means “compost” in Spanish. </a:t>
            </a:r>
          </a:p>
          <a:p>
            <a:pPr>
              <a:defRPr/>
            </a:pPr>
            <a:endParaRPr lang="en-US" sz="1100" dirty="0" smtClean="0">
              <a:latin typeface="Arial" panose="020B0604020202020204" pitchFamily="34" charset="0"/>
              <a:cs typeface="Arial" panose="020B0604020202020204" pitchFamily="34" charset="0"/>
            </a:endParaRPr>
          </a:p>
          <a:p>
            <a:pPr eaLnBrk="1" hangingPunct="1">
              <a:spcBef>
                <a:spcPct val="0"/>
              </a:spcBef>
            </a:pPr>
            <a:r>
              <a:rPr lang="en-US" sz="1100" dirty="0" smtClean="0">
                <a:latin typeface="Arial" panose="020B0604020202020204" pitchFamily="34" charset="0"/>
                <a:cs typeface="Arial" panose="020B0604020202020204" pitchFamily="34" charset="0"/>
              </a:rPr>
              <a:t>4. </a:t>
            </a:r>
            <a:r>
              <a:rPr lang="en-US" altLang="en-US" sz="1100" dirty="0" smtClean="0">
                <a:latin typeface="Arial" panose="020B0604020202020204" pitchFamily="34" charset="0"/>
              </a:rPr>
              <a:t>It is useful to provide a visual demonstration of the materials that can be composted, especially when you are presenting to children.</a:t>
            </a:r>
          </a:p>
          <a:p>
            <a:pPr eaLnBrk="1" hangingPunct="1">
              <a:spcBef>
                <a:spcPct val="0"/>
              </a:spcBef>
            </a:pPr>
            <a:r>
              <a:rPr lang="en-US" altLang="en-US" sz="1100" dirty="0" smtClean="0">
                <a:latin typeface="Arial" panose="020B0604020202020204" pitchFamily="34" charset="0"/>
              </a:rPr>
              <a:t>One idea is to have a compost pail or bucket with kitchen scraps. You can pull out whatever is in there- paper towels, banana peels, orange rind, coffee grinds, etc. and have the audience tell you what it is. Although the answers are obvious, this helps emphasize the items that can be composted from the garden or kitchen. </a:t>
            </a:r>
          </a:p>
          <a:p>
            <a:pPr>
              <a:defRPr/>
            </a:pPr>
            <a:endParaRPr lang="en-US" sz="1100" dirty="0" smtClean="0">
              <a:latin typeface="Arial" panose="020B0604020202020204" pitchFamily="34" charset="0"/>
              <a:cs typeface="Arial" panose="020B0604020202020204" pitchFamily="34" charset="0"/>
            </a:endParaRPr>
          </a:p>
          <a:p>
            <a:pPr>
              <a:defRPr/>
            </a:pPr>
            <a:r>
              <a:rPr lang="en-US" sz="1100" dirty="0" smtClean="0">
                <a:latin typeface="Arial" panose="020B0604020202020204" pitchFamily="34" charset="0"/>
                <a:cs typeface="Arial" panose="020B0604020202020204" pitchFamily="34" charset="0"/>
              </a:rPr>
              <a:t>All picture credit: Michele Bakacs,</a:t>
            </a:r>
            <a:r>
              <a:rPr lang="en-US" sz="1100" baseline="0"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Rutgers Cooperative Extension except as noted.</a:t>
            </a:r>
          </a:p>
          <a:p>
            <a:pPr>
              <a:defRPr/>
            </a:pPr>
            <a:endParaRPr lang="en-US" sz="1100" dirty="0" smtClean="0">
              <a:latin typeface="Arial" panose="020B0604020202020204" pitchFamily="34" charset="0"/>
              <a:cs typeface="Arial" panose="020B0604020202020204"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0C7FAA-E4BF-4EBB-855A-C3FDE61AD385}" type="slidenum">
              <a:rPr lang="en-US" altLang="en-US" smtClean="0"/>
              <a:pPr/>
              <a:t>1</a:t>
            </a:fld>
            <a:endParaRPr lang="en-US" altLang="en-US" dirty="0" smtClean="0"/>
          </a:p>
        </p:txBody>
      </p:sp>
    </p:spTree>
    <p:extLst>
      <p:ext uri="{BB962C8B-B14F-4D97-AF65-F5344CB8AC3E}">
        <p14:creationId xmlns:p14="http://schemas.microsoft.com/office/powerpoint/2010/main" val="60904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There are many different composting techniques. The really lazy way involves adding material to the pile, setting it where it will rain (because the organisms need moisture in order to flourish), and in 12-18 months you will have compost. </a:t>
            </a:r>
          </a:p>
          <a:p>
            <a:endParaRPr lang="en-US" altLang="en-US" dirty="0" smtClean="0">
              <a:latin typeface="Arial" panose="020B0604020202020204" pitchFamily="34" charset="0"/>
            </a:endParaRPr>
          </a:p>
          <a:p>
            <a:r>
              <a:rPr lang="en-US" altLang="en-US" dirty="0" smtClean="0">
                <a:latin typeface="Arial" panose="020B0604020202020204" pitchFamily="34" charset="0"/>
              </a:rPr>
              <a:t>With just a little more work you can have great compost much sooner. </a:t>
            </a:r>
          </a:p>
          <a:p>
            <a:endParaRPr lang="en-US" altLang="en-US" dirty="0" smtClean="0">
              <a:latin typeface="Arial" panose="020B0604020202020204" pitchFamily="34" charset="0"/>
            </a:endParaRPr>
          </a:p>
          <a:p>
            <a:r>
              <a:rPr lang="en-US" altLang="en-US" dirty="0" smtClean="0">
                <a:latin typeface="Arial" panose="020B0604020202020204" pitchFamily="34" charset="0"/>
              </a:rPr>
              <a:t>All methods need patience and a willingness to experiment with the materials you have available to you for composting. </a:t>
            </a:r>
          </a:p>
          <a:p>
            <a:endParaRPr lang="en-US" altLang="en-US" dirty="0" smtClean="0">
              <a:latin typeface="Arial" panose="020B0604020202020204" pitchFamily="34" charset="0"/>
            </a:endParaRPr>
          </a:p>
          <a:p>
            <a:r>
              <a:rPr lang="en-US" altLang="en-US" dirty="0" smtClean="0">
                <a:latin typeface="Arial" panose="020B0604020202020204" pitchFamily="34" charset="0"/>
              </a:rPr>
              <a:t>Next we will discuss the extra effort involved to get finished compost faster.  </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948C33-A61E-42EA-9149-D66CD82D91B8}" type="slidenum">
              <a:rPr lang="en-US" altLang="en-US" smtClean="0"/>
              <a:pPr/>
              <a:t>10</a:t>
            </a:fld>
            <a:endParaRPr lang="en-US" altLang="en-US" dirty="0" smtClean="0"/>
          </a:p>
        </p:txBody>
      </p:sp>
    </p:spTree>
    <p:extLst>
      <p:ext uri="{BB962C8B-B14F-4D97-AF65-F5344CB8AC3E}">
        <p14:creationId xmlns:p14="http://schemas.microsoft.com/office/powerpoint/2010/main" val="1286627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solidFill>
                  <a:schemeClr val="tx2"/>
                </a:solidFill>
                <a:latin typeface="Arial" panose="020B0604020202020204" pitchFamily="34" charset="0"/>
                <a:ea typeface="ＭＳ Ｐゴシック" panose="020B0600070205080204" pitchFamily="34" charset="-128"/>
              </a:rPr>
              <a:t>Ideally the pile should be located out of direct sunlight, out of exposure to high winds, and in an area where it won’t be in the way. The reality is that you may not be able to control for all of these variables and the compost pile or bin should just be put where it is most convenient for composting. </a:t>
            </a:r>
          </a:p>
          <a:p>
            <a:endParaRPr lang="en-US" altLang="en-US" dirty="0" smtClean="0">
              <a:solidFill>
                <a:schemeClr val="tx2"/>
              </a:solidFill>
              <a:latin typeface="Arial" panose="020B0604020202020204" pitchFamily="34" charset="0"/>
              <a:ea typeface="ＭＳ Ｐゴシック" panose="020B0600070205080204" pitchFamily="34" charset="-128"/>
            </a:endParaRPr>
          </a:p>
          <a:p>
            <a:r>
              <a:rPr lang="en-US" altLang="en-US" dirty="0" smtClean="0">
                <a:latin typeface="Arial" panose="020B0604020202020204" pitchFamily="34" charset="0"/>
              </a:rPr>
              <a:t>Ideally it should be close to a water source so you can add moisture when it dries out, away from areas of poor drainage, and away from wooden buildings or trees. </a:t>
            </a:r>
          </a:p>
          <a:p>
            <a:endParaRPr lang="en-US" altLang="en-US" dirty="0" smtClean="0">
              <a:solidFill>
                <a:schemeClr val="tx2"/>
              </a:solidFill>
              <a:latin typeface="Arial" panose="020B0604020202020204" pitchFamily="34" charset="0"/>
              <a:ea typeface="ＭＳ Ｐゴシック" panose="020B0600070205080204" pitchFamily="34" charset="-128"/>
            </a:endParaRPr>
          </a:p>
          <a:p>
            <a:endParaRPr lang="en-US" altLang="en-US" dirty="0" smtClean="0">
              <a:solidFill>
                <a:schemeClr val="tx2"/>
              </a:solidFill>
              <a:latin typeface="Arial" panose="020B0604020202020204" pitchFamily="34" charset="0"/>
              <a:ea typeface="ＭＳ Ｐゴシック" panose="020B0600070205080204" pitchFamily="34" charset="-128"/>
            </a:endParaRPr>
          </a:p>
          <a:p>
            <a:r>
              <a:rPr lang="en-US" altLang="en-US" dirty="0" smtClean="0">
                <a:solidFill>
                  <a:schemeClr val="tx2"/>
                </a:solidFill>
                <a:latin typeface="Arial" panose="020B0604020202020204" pitchFamily="34" charset="0"/>
                <a:ea typeface="ＭＳ Ｐゴシック" panose="020B0600070205080204" pitchFamily="34" charset="-128"/>
              </a:rPr>
              <a:t>Source: NRAES-43, 1991</a:t>
            </a:r>
          </a:p>
          <a:p>
            <a:endParaRPr lang="en-US" altLang="en-US" dirty="0" smtClean="0">
              <a:latin typeface="Arial" panose="020B0604020202020204" pitchFamily="34" charset="0"/>
              <a:ea typeface="ＭＳ Ｐゴシック" panose="020B0600070205080204" pitchFamily="34" charset="-128"/>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417439-9856-4B3D-BA6F-0D2EED32C857}" type="slidenum">
              <a:rPr lang="en-US" altLang="en-US" smtClean="0"/>
              <a:pPr/>
              <a:t>11</a:t>
            </a:fld>
            <a:endParaRPr lang="en-US" altLang="en-US" dirty="0" smtClean="0"/>
          </a:p>
        </p:txBody>
      </p:sp>
    </p:spTree>
    <p:extLst>
      <p:ext uri="{BB962C8B-B14F-4D97-AF65-F5344CB8AC3E}">
        <p14:creationId xmlns:p14="http://schemas.microsoft.com/office/powerpoint/2010/main" val="834539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The micro-organisms in your compost pile need moisture to break down material.  The proper consistency of the moisture would be like a damp sponge.  If you squeeze a handful of the compost a few drops of water should come out. Someone should monitor the pile for moisture and add water when it is too dry. </a:t>
            </a:r>
          </a:p>
          <a:p>
            <a:pPr eaLnBrk="1" hangingPunct="1">
              <a:spcBef>
                <a:spcPct val="0"/>
              </a:spcBef>
            </a:pPr>
            <a:endParaRPr lang="en-US" altLang="en-US" dirty="0" smtClean="0">
              <a:latin typeface="Arial" panose="020B0604020202020204" pitchFamily="34" charset="0"/>
            </a:endParaRPr>
          </a:p>
          <a:p>
            <a:pPr eaLnBrk="1" hangingPunct="1">
              <a:spcBef>
                <a:spcPct val="0"/>
              </a:spcBef>
            </a:pPr>
            <a:r>
              <a:rPr lang="en-US" altLang="en-US" dirty="0" smtClean="0">
                <a:latin typeface="Arial" panose="020B0604020202020204" pitchFamily="34" charset="0"/>
              </a:rPr>
              <a:t>In addition, the micro-organisms in the compost pile need oxygen in order to thrive. Turning the pile, about once a week during the warmer weather helps to aerate the pile and speed up decomposition. During the winter the pile can be turned less often so the heat is retained. </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061B5F-8C49-4D8F-8F45-9762D118DE9F}" type="slidenum">
              <a:rPr lang="en-US" altLang="en-US" smtClean="0"/>
              <a:pPr/>
              <a:t>12</a:t>
            </a:fld>
            <a:endParaRPr lang="en-US" altLang="en-US" dirty="0" smtClean="0"/>
          </a:p>
        </p:txBody>
      </p:sp>
    </p:spTree>
    <p:extLst>
      <p:ext uri="{BB962C8B-B14F-4D97-AF65-F5344CB8AC3E}">
        <p14:creationId xmlns:p14="http://schemas.microsoft.com/office/powerpoint/2010/main" val="433927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Organisms</a:t>
            </a:r>
            <a:r>
              <a:rPr lang="en-US" altLang="en-US" baseline="0" dirty="0" smtClean="0">
                <a:latin typeface="Arial" panose="020B0604020202020204" pitchFamily="34" charset="0"/>
              </a:rPr>
              <a:t> need carbon-rich material (the browns) for energy, and nitrogen-rich material (the greens) for protein. </a:t>
            </a:r>
          </a:p>
          <a:p>
            <a:endParaRPr lang="en-US" altLang="en-US" dirty="0" smtClean="0">
              <a:latin typeface="Arial" panose="020B0604020202020204" pitchFamily="34" charset="0"/>
            </a:endParaRPr>
          </a:p>
          <a:p>
            <a:r>
              <a:rPr lang="en-US" altLang="en-US" dirty="0" smtClean="0">
                <a:latin typeface="Arial" panose="020B0604020202020204" pitchFamily="34" charset="0"/>
              </a:rPr>
              <a:t>How much brown and how much green material to add is determined by the amount of carbon and the amount of nitrogen in the material you are using for composting. </a:t>
            </a:r>
          </a:p>
          <a:p>
            <a:endParaRPr lang="en-US" altLang="en-US" dirty="0" smtClean="0">
              <a:latin typeface="Arial" panose="020B0604020202020204" pitchFamily="34" charset="0"/>
            </a:endParaRPr>
          </a:p>
          <a:p>
            <a:r>
              <a:rPr lang="en-US" altLang="en-US" dirty="0" smtClean="0">
                <a:latin typeface="Arial" panose="020B0604020202020204" pitchFamily="34" charset="0"/>
              </a:rPr>
              <a:t>Scientists have determined that the ideal ratio of carbon to nitrogen in a compost pile is about 30 parts carbon to 1 part nitrogen- 30:1, BY DRY WEIGHT.</a:t>
            </a:r>
            <a:r>
              <a:rPr lang="en-US" altLang="en-US" baseline="0" dirty="0" smtClean="0">
                <a:latin typeface="Arial" panose="020B0604020202020204" pitchFamily="34" charset="0"/>
              </a:rPr>
              <a:t> </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More information:</a:t>
            </a:r>
          </a:p>
          <a:p>
            <a:r>
              <a:rPr lang="en-US" altLang="en-US" dirty="0" smtClean="0">
                <a:latin typeface="Arial" panose="020B0604020202020204" pitchFamily="34" charset="0"/>
              </a:rPr>
              <a:t>http://sarasota.ifas.ufl.edu/compost-info/tutorial/elements-of-composting.shtml</a:t>
            </a:r>
          </a:p>
          <a:p>
            <a:r>
              <a:rPr lang="en-US" altLang="en-US" dirty="0" smtClean="0">
                <a:latin typeface="Arial" panose="020B0604020202020204" pitchFamily="34" charset="0"/>
              </a:rPr>
              <a:t>http://aggie-horticulture.tamu.edu/earthkind/landscape/dont-bag-it/chapter-2-composting-fundamentals/</a:t>
            </a:r>
          </a:p>
          <a:p>
            <a:endParaRPr lang="en-US" altLang="en-US" dirty="0" smtClean="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ED7C67-3428-42B6-BF5A-40C2551BFA9B}" type="slidenum">
              <a:rPr lang="en-US" altLang="en-US" smtClean="0"/>
              <a:pPr/>
              <a:t>13</a:t>
            </a:fld>
            <a:endParaRPr lang="en-US" altLang="en-US" dirty="0" smtClean="0"/>
          </a:p>
        </p:txBody>
      </p:sp>
    </p:spTree>
    <p:extLst>
      <p:ext uri="{BB962C8B-B14F-4D97-AF65-F5344CB8AC3E}">
        <p14:creationId xmlns:p14="http://schemas.microsoft.com/office/powerpoint/2010/main" val="3031920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Different materials have different carbon to nitrogen ratios. In general fresh material like veggie scraps and grass clippings (the greens) will have a </a:t>
            </a:r>
            <a:r>
              <a:rPr lang="en-US" altLang="en-US" u="sng" baseline="0" dirty="0" smtClean="0">
                <a:latin typeface="Arial" panose="020B0604020202020204" pitchFamily="34" charset="0"/>
              </a:rPr>
              <a:t>lower</a:t>
            </a:r>
            <a:r>
              <a:rPr lang="en-US" altLang="en-US" dirty="0" smtClean="0">
                <a:latin typeface="Arial" panose="020B0604020202020204" pitchFamily="34" charset="0"/>
              </a:rPr>
              <a:t> carbon to nitrogen ratio.  Leaves, newspaper, and straw (the browns) will have a </a:t>
            </a:r>
            <a:r>
              <a:rPr lang="en-US" altLang="en-US" u="sng" baseline="0" dirty="0" smtClean="0">
                <a:latin typeface="Arial" panose="020B0604020202020204" pitchFamily="34" charset="0"/>
              </a:rPr>
              <a:t>higher</a:t>
            </a:r>
            <a:r>
              <a:rPr lang="en-US" altLang="en-US" dirty="0" smtClean="0">
                <a:latin typeface="Arial" panose="020B0604020202020204" pitchFamily="34" charset="0"/>
              </a:rPr>
              <a:t> carbon to nitrogen ratio. </a:t>
            </a:r>
          </a:p>
          <a:p>
            <a:endParaRPr lang="en-US" altLang="en-US" dirty="0" smtClean="0">
              <a:latin typeface="Arial" panose="020B0604020202020204" pitchFamily="34" charset="0"/>
            </a:endParaRPr>
          </a:p>
          <a:p>
            <a:r>
              <a:rPr lang="en-US" altLang="en-US" dirty="0" smtClean="0">
                <a:latin typeface="Arial" panose="020B0604020202020204" pitchFamily="34" charset="0"/>
              </a:rPr>
              <a:t>This chart shows the carbon to nitrogen ratio of different materials. Notice that vegetable scraps have less carbon per one part nitrogen then say newspaper, or sawdust. The items at the bottom of the chart have more carbon per one part of nitrogen then the items at the top of the chart.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FC7248-2DA7-445A-9D9E-6E263E545CAC}" type="slidenum">
              <a:rPr lang="en-US" altLang="en-US" smtClean="0"/>
              <a:pPr/>
              <a:t>14</a:t>
            </a:fld>
            <a:endParaRPr lang="en-US" altLang="en-US" dirty="0" smtClean="0"/>
          </a:p>
        </p:txBody>
      </p:sp>
    </p:spTree>
    <p:extLst>
      <p:ext uri="{BB962C8B-B14F-4D97-AF65-F5344CB8AC3E}">
        <p14:creationId xmlns:p14="http://schemas.microsoft.com/office/powerpoint/2010/main" val="2492110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p:txBody>
          <a:bodyPr>
            <a:normAutofit fontScale="77500" lnSpcReduction="20000"/>
          </a:bodyPr>
          <a:lstStyle/>
          <a:p>
            <a:pPr>
              <a:defRPr/>
            </a:pPr>
            <a:r>
              <a:rPr lang="en-US" dirty="0" smtClean="0"/>
              <a:t>Here is an example we can use to determine how to reach the 30:1 ratio in a compost pile. It is helpful to understand these numbers but DO NOT GET TOO CAUGHT UP IN THEM. Just know that the carbon to nitrogen ratio is a factor to consider when you are composting. </a:t>
            </a:r>
          </a:p>
          <a:p>
            <a:pPr>
              <a:defRPr/>
            </a:pPr>
            <a:endParaRPr lang="en-US" dirty="0" smtClean="0"/>
          </a:p>
          <a:p>
            <a:pPr>
              <a:defRPr/>
            </a:pPr>
            <a:r>
              <a:rPr lang="en-US" dirty="0" smtClean="0"/>
              <a:t>Now for the example- </a:t>
            </a:r>
          </a:p>
          <a:p>
            <a:pPr>
              <a:defRPr/>
            </a:pPr>
            <a:r>
              <a:rPr lang="en-US" dirty="0" smtClean="0"/>
              <a:t>Grass clippings have a carbon to nitrogen ratio of about 20:1. So for every 20 parts carbon in the grass there is 1 part nitrogen. Dry leaves have a much higher carbon to nitrogen ratio (about 60 parts carbon to 1 part nitrogen in the leaves).</a:t>
            </a:r>
          </a:p>
          <a:p>
            <a:pPr>
              <a:defRPr/>
            </a:pPr>
            <a:r>
              <a:rPr lang="en-US" dirty="0" smtClean="0"/>
              <a:t>To achieve that ideal 30:1 (or something close to it) you can add 2 bags of grass clippings for every one bag of dried leaves to get about a 33:1 ratio which is close to 30:1. </a:t>
            </a:r>
          </a:p>
          <a:p>
            <a:pPr>
              <a:defRPr/>
            </a:pPr>
            <a:endParaRPr lang="en-US" dirty="0" smtClean="0"/>
          </a:p>
          <a:p>
            <a:pPr>
              <a:defRPr/>
            </a:pPr>
            <a:r>
              <a:rPr lang="en-US" dirty="0" smtClean="0"/>
              <a:t>The question then becomes… if we need more carbon then nitrogen for effective composting, why do we need 2 bags of grass clippings (our nitrogen rich material) and only one bag of leaves (our carbon rich materials)? </a:t>
            </a:r>
          </a:p>
          <a:p>
            <a:pPr>
              <a:defRPr/>
            </a:pPr>
            <a:endParaRPr lang="en-US" dirty="0" smtClean="0"/>
          </a:p>
          <a:p>
            <a:pPr>
              <a:defRPr/>
            </a:pPr>
            <a:r>
              <a:rPr lang="en-US" dirty="0" smtClean="0"/>
              <a:t>The answer is that grass clippings have a high water content. Remember that the 30:1 ratio is by dry weight. If we were to dry down those grass clippings, it would not be a lot of material. </a:t>
            </a:r>
          </a:p>
          <a:p>
            <a:pPr>
              <a:defRPr/>
            </a:pPr>
            <a:endParaRPr lang="en-US" dirty="0" smtClean="0"/>
          </a:p>
          <a:p>
            <a:pPr>
              <a:defRPr/>
            </a:pPr>
            <a:r>
              <a:rPr lang="en-US" dirty="0" smtClean="0"/>
              <a:t>It is helpful to have dried leaves or some other carbon-rich material on hand stored somewhere and add them to the compost pile whenever adding fresh green materials. When the bin fills up, start a new pile. </a:t>
            </a:r>
          </a:p>
          <a:p>
            <a:pPr>
              <a:defRPr/>
            </a:pPr>
            <a:endParaRPr lang="en-US" dirty="0" smtClean="0"/>
          </a:p>
          <a:p>
            <a:pPr>
              <a:defRPr/>
            </a:pPr>
            <a:r>
              <a:rPr lang="en-US" b="1" i="0" dirty="0" smtClean="0"/>
              <a:t>Note to speaker:</a:t>
            </a:r>
            <a:r>
              <a:rPr lang="en-US" b="1" i="0" baseline="0" dirty="0" smtClean="0"/>
              <a:t> </a:t>
            </a:r>
          </a:p>
          <a:p>
            <a:pPr>
              <a:defRPr/>
            </a:pPr>
            <a:r>
              <a:rPr lang="en-US" dirty="0" smtClean="0"/>
              <a:t>These are good composting resources and have more information on the carbon to nitrogen ratio of different materials:</a:t>
            </a:r>
          </a:p>
          <a:p>
            <a:pPr>
              <a:defRPr/>
            </a:pPr>
            <a:r>
              <a:rPr lang="en-US" dirty="0" smtClean="0"/>
              <a:t>http://sarasota.ifas.ufl.edu/compost-info/tutorial/elements-of-composting.shtml</a:t>
            </a:r>
          </a:p>
          <a:p>
            <a:pPr>
              <a:defRPr/>
            </a:pPr>
            <a:r>
              <a:rPr lang="en-US" dirty="0" smtClean="0"/>
              <a:t>http://aggie-horticulture.tamu.edu/earthkind/landscape/dont-bag-it/chapter-2-composting-fundamentals/</a:t>
            </a:r>
          </a:p>
          <a:p>
            <a:pPr>
              <a:defRPr/>
            </a:pPr>
            <a:endParaRPr lang="en-US" dirty="0"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8E45BB-ED30-465B-83D4-94E9136556BE}" type="slidenum">
              <a:rPr lang="en-US" altLang="en-US" smtClean="0"/>
              <a:pPr/>
              <a:t>15</a:t>
            </a:fld>
            <a:endParaRPr lang="en-US" altLang="en-US" dirty="0" smtClean="0"/>
          </a:p>
        </p:txBody>
      </p:sp>
    </p:spTree>
    <p:extLst>
      <p:ext uri="{BB962C8B-B14F-4D97-AF65-F5344CB8AC3E}">
        <p14:creationId xmlns:p14="http://schemas.microsoft.com/office/powerpoint/2010/main" val="3187022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7500" lnSpcReduction="20000"/>
          </a:bodyPr>
          <a:lstStyle/>
          <a:p>
            <a:pPr eaLnBrk="1" fontAlgn="auto" hangingPunct="1">
              <a:spcBef>
                <a:spcPts val="0"/>
              </a:spcBef>
              <a:spcAft>
                <a:spcPts val="0"/>
              </a:spcAft>
              <a:defRPr/>
            </a:pPr>
            <a:r>
              <a:rPr lang="en-US" dirty="0" smtClean="0"/>
              <a:t>Now we’ll talk about pile size.</a:t>
            </a:r>
            <a:r>
              <a:rPr lang="en-US" baseline="0" dirty="0" smtClean="0"/>
              <a:t> </a:t>
            </a:r>
          </a:p>
          <a:p>
            <a:pPr eaLnBrk="1" fontAlgn="auto" hangingPunct="1">
              <a:spcBef>
                <a:spcPts val="0"/>
              </a:spcBef>
              <a:spcAft>
                <a:spcPts val="0"/>
              </a:spcAft>
              <a:defRPr/>
            </a:pPr>
            <a:endParaRPr lang="en-US" baseline="0" dirty="0" smtClean="0"/>
          </a:p>
          <a:p>
            <a:pPr eaLnBrk="1" fontAlgn="auto" hangingPunct="1">
              <a:spcBef>
                <a:spcPts val="0"/>
              </a:spcBef>
              <a:spcAft>
                <a:spcPts val="0"/>
              </a:spcAft>
              <a:defRPr/>
            </a:pPr>
            <a:r>
              <a:rPr lang="en-US" dirty="0" smtClean="0"/>
              <a:t>Your compost pile should be no smaller then 3x3x3 feet. Any smaller and the material in the pile will not be able to retain heat. For example, in the picture on the right, although this bin may be convenient for a school environment, it is probably  not large enough to retain the heat needed for the composting process. The pile should also not be larger then 5x5x5</a:t>
            </a:r>
            <a:r>
              <a:rPr lang="en-US" baseline="0" dirty="0" smtClean="0"/>
              <a:t> feet. </a:t>
            </a:r>
            <a:r>
              <a:rPr lang="en-US" dirty="0" smtClean="0"/>
              <a:t>Any larger and it will not be manageable.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Which leads us to the question of why does the material get hot. The simplest explanation is during the decomposition process, the organisms are oxidizing the</a:t>
            </a:r>
            <a:r>
              <a:rPr lang="en-US" baseline="0" dirty="0" smtClean="0"/>
              <a:t> </a:t>
            </a:r>
            <a:r>
              <a:rPr lang="en-US" dirty="0" smtClean="0"/>
              <a:t>carbon material and converting</a:t>
            </a:r>
            <a:r>
              <a:rPr lang="en-US" baseline="0" dirty="0" smtClean="0"/>
              <a:t> it to carbon dioxide (</a:t>
            </a:r>
            <a:r>
              <a:rPr lang="en-US" dirty="0" smtClean="0"/>
              <a:t>CO2). During this process a great deal of energy is released as heat.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If</a:t>
            </a:r>
            <a:r>
              <a:rPr lang="en-US" baseline="0" dirty="0" smtClean="0"/>
              <a:t> you decide you want to monitor the temperature of the pile, compost thermometers are commercially available. The pile can be turned once it reaches about 140 degrees Fahrenheit or higher. </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Note to speaker: Below is background information for the presenter to help with answering questions.  It is from the Washington Cooperative Extension composting website. http://whatcom.wsu.edu/ag/compost/fundamentals/biology_aerobic.htm</a:t>
            </a:r>
          </a:p>
          <a:p>
            <a:pPr eaLnBrk="1" fontAlgn="auto" hangingPunct="1">
              <a:spcBef>
                <a:spcPts val="0"/>
              </a:spcBef>
              <a:spcAft>
                <a:spcPts val="0"/>
              </a:spcAft>
              <a:defRPr/>
            </a:pPr>
            <a:r>
              <a:rPr lang="en-US" b="1" dirty="0" smtClean="0"/>
              <a:t>Aerobic Decomposition</a:t>
            </a:r>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dirty="0" smtClean="0"/>
              <a:t>Organic material decomposing with oxygen is an "aerobic" process. When </a:t>
            </a:r>
            <a:r>
              <a:rPr lang="en-US" dirty="0" smtClean="0">
                <a:hlinkClick r:id="rId3"/>
              </a:rPr>
              <a:t>living organisms</a:t>
            </a:r>
            <a:r>
              <a:rPr lang="en-US" dirty="0" smtClean="0"/>
              <a:t> that use oxygen feed upon organic matter, they develop cell protoplasm from the nitrogen, phosphorus, some of the carbon, and other required nutrients. Carbon serves as a source of energy for organisms and is burned up and respired as carbon dioxide (CO2). Since carbon serves both as a source of energy and as an element in the cell protoplasm, much more carbon than nitrogen is needed. Generally, organisms respire about two-thirds of the carbon they consume as CO2, while the other third is combined with nitrogen in the living cells.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Biological activity diminishes if the compost mix contains too much carbon in relation to nitrogen. Several cycles of organisms are required to burn excess carbon. This is a complex chemical process. When organisms die, their stored nitrogen and carbon become available to other organisms. These new organisms form new cells which again need nitrogen to burn excess carbon and produce CO2. Thus, the amount of carbon is reduced and the limited amount of nitrogen is recycled. Finally, when the ratio of available carbon to available nitrogen is low enough, nitrogen is released as ammonia. Under favorable conditions, some ammonia may oxidize to nitrates. Phosphorus, potash, and various micronutrients are also essential for biological growth. These are normally present in more than adequate amounts in compostable materials.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 nature, the aerobic process is most common in areas such as the forest floor, where droppings from trees and animals are converted into relatively stable organic matter. This decomposition doesn’t smell when adequate oxygen is present. We can try to imitate these natural systems when we plan and maintain our landscapes. As we learn more about the biology and chemistry of composting, we can actually hasten the decomposition process.</a:t>
            </a:r>
          </a:p>
          <a:p>
            <a:pPr eaLnBrk="1" fontAlgn="auto" hangingPunct="1">
              <a:spcBef>
                <a:spcPts val="0"/>
              </a:spcBef>
              <a:spcAft>
                <a:spcPts val="0"/>
              </a:spcAft>
              <a:defRPr/>
            </a:pPr>
            <a:r>
              <a:rPr lang="en-US" dirty="0" smtClean="0"/>
              <a:t>When carbon is oxidized to CO2, a great deal of energy is released as heat. For example, if a gram of glucose molecules is dissimilated under aerobic conditions, 484 to 674 kilogram calories (kcal) of heat may be released. If organic material is in a large enough pile or arranged to provide some insulation, temperatures during decomposition may rise to over 170° F. At temperatures above 160° F, however, the bacterial activity decreases.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There are many different kinds of bacteria at work in the compost pile. Each type needs specific conditions and the right kind of organic material. Some bacteria can even decompose organic material at temperatures below freezing. These are called psychrophilic bacteria, and although they work best at around 55°, they continue to work down to 0° F. As they work, they give off small amounts of heat. If conditions are right, this heat will be enough to set the stage for the next group of bacteria, the “mesophilic,” or middle range temperature bacteria.</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Mesophilic bacteria thrive from 70° to 90° F, but just survive at temperatures above and below (40° to 70° F, and 90° to 110° F) In many backyard piles, these mid range bacteria do most of the work. However, if conditions are right, they produce enough heat to activate the “thermophilic,” or heat loving bacteria. Thermophilic bacteria work fast. Their optimum temperature range is from 104° to 160° F.</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High temperatures destroy pathogenic bacteria and protozoa (microscopic one celled animals), and weed seeds, which are detrimental to health and agriculture when the final compost is used on the land.</a:t>
            </a:r>
          </a:p>
          <a:p>
            <a:pPr eaLnBrk="1" fontAlgn="auto" hangingPunct="1">
              <a:spcBef>
                <a:spcPts val="0"/>
              </a:spcBef>
              <a:spcAft>
                <a:spcPts val="0"/>
              </a:spcAft>
              <a:defRPr/>
            </a:pPr>
            <a:r>
              <a:rPr lang="en-US" dirty="0" smtClean="0"/>
              <a:t>Aerobic oxidation does not stink. If odors are present, either the process is not entirely aerobic or there are materials present, arising from other sources than the oxidation, which have an odor. Aerobic decomposition or composting can be accomplished in pits, bins, stacks, or piles, if adequate oxygen is provided. To maintain aerobic conditions, it is necessary to add oxygen by turning the pile occasionally or by some other method.</a:t>
            </a: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7D71CA-1216-4233-8CE5-8DC1785769B7}" type="slidenum">
              <a:rPr lang="en-US" altLang="en-US" smtClean="0"/>
              <a:pPr/>
              <a:t>16</a:t>
            </a:fld>
            <a:endParaRPr lang="en-US" altLang="en-US" dirty="0" smtClean="0"/>
          </a:p>
        </p:txBody>
      </p:sp>
    </p:spTree>
    <p:extLst>
      <p:ext uri="{BB962C8B-B14F-4D97-AF65-F5344CB8AC3E}">
        <p14:creationId xmlns:p14="http://schemas.microsoft.com/office/powerpoint/2010/main" val="996557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Here is a typical backyard compost bin.   Note that it is vented to allow air in and the bottom has an opening to scoop out the finished compost.  The lid helps keep animals and excessive rain out.  A community or school garden may need several of these units.  </a:t>
            </a:r>
          </a:p>
          <a:p>
            <a:endParaRPr lang="en-US" altLang="en-US" dirty="0" smtClean="0">
              <a:latin typeface="Arial" panose="020B0604020202020204" pitchFamily="34" charset="0"/>
            </a:endParaRPr>
          </a:p>
          <a:p>
            <a:r>
              <a:rPr lang="en-US" altLang="en-US" dirty="0" smtClean="0">
                <a:latin typeface="Arial" panose="020B0604020202020204" pitchFamily="34" charset="0"/>
              </a:rPr>
              <a:t>Some counties and municipalities may have compost units available for residents. They can be purchased through garden supply companies, garden centers, and big box stores.</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872B0A-25A9-4E06-BC2E-A493E057C116}" type="slidenum">
              <a:rPr lang="en-US" altLang="en-US" smtClean="0"/>
              <a:pPr/>
              <a:t>17</a:t>
            </a:fld>
            <a:endParaRPr lang="en-US" altLang="en-US" dirty="0" smtClean="0"/>
          </a:p>
        </p:txBody>
      </p:sp>
    </p:spTree>
    <p:extLst>
      <p:ext uri="{BB962C8B-B14F-4D97-AF65-F5344CB8AC3E}">
        <p14:creationId xmlns:p14="http://schemas.microsoft.com/office/powerpoint/2010/main" val="955719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For these types of bins, the</a:t>
            </a:r>
            <a:r>
              <a:rPr lang="en-US" altLang="en-US" baseline="0" dirty="0" smtClean="0">
                <a:latin typeface="Arial" panose="020B0604020202020204" pitchFamily="34" charset="0"/>
              </a:rPr>
              <a:t> material is a</a:t>
            </a:r>
            <a:r>
              <a:rPr lang="en-US" altLang="en-US" dirty="0" smtClean="0">
                <a:latin typeface="Arial" panose="020B0604020202020204" pitchFamily="34" charset="0"/>
              </a:rPr>
              <a:t>dded to the top, and over time finished compost can be accessed from the bottom. This model is called the “Soil Saver”. Other models such as the “Earth Machine” or “Garden-Wise” plastic compost bin are available.   </a:t>
            </a:r>
          </a:p>
          <a:p>
            <a:endParaRPr lang="en-US" altLang="en-US" i="1" dirty="0" smtClean="0">
              <a:latin typeface="Arial" panose="020B0604020202020204" pitchFamily="34" charset="0"/>
            </a:endParaRPr>
          </a:p>
          <a:p>
            <a:r>
              <a:rPr lang="en-US" altLang="en-US" i="1" dirty="0" smtClean="0">
                <a:latin typeface="Arial" panose="020B0604020202020204" pitchFamily="34" charset="0"/>
              </a:rPr>
              <a:t>Mention or display of a Trademark, proprietary product or firm in text or figure does not constitute an endorsement by Rutgers Cooperative Extension.</a:t>
            </a:r>
            <a:endParaRPr lang="en-US" altLang="en-US" dirty="0" smtClean="0">
              <a:latin typeface="Arial" panose="020B0604020202020204"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BC5DE6-B955-41D9-A108-5685F709CDA7}" type="slidenum">
              <a:rPr lang="en-US" altLang="en-US" smtClean="0"/>
              <a:pPr/>
              <a:t>18</a:t>
            </a:fld>
            <a:endParaRPr lang="en-US" altLang="en-US" dirty="0" smtClean="0"/>
          </a:p>
        </p:txBody>
      </p:sp>
    </p:spTree>
    <p:extLst>
      <p:ext uri="{BB962C8B-B14F-4D97-AF65-F5344CB8AC3E}">
        <p14:creationId xmlns:p14="http://schemas.microsoft.com/office/powerpoint/2010/main" val="2900014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Some counties have composting demonstration</a:t>
            </a:r>
            <a:r>
              <a:rPr lang="en-US" altLang="en-US" baseline="0" dirty="0" smtClean="0">
                <a:latin typeface="Arial" panose="020B0604020202020204" pitchFamily="34" charset="0"/>
                <a:ea typeface="ＭＳ Ｐゴシック" panose="020B0600070205080204" pitchFamily="34" charset="-128"/>
              </a:rPr>
              <a:t> sites for example the </a:t>
            </a:r>
            <a:r>
              <a:rPr lang="en-US" altLang="en-US" dirty="0" smtClean="0">
                <a:latin typeface="Arial" panose="020B0604020202020204" pitchFamily="34" charset="0"/>
                <a:ea typeface="ＭＳ Ｐゴシック" panose="020B0600070205080204" pitchFamily="34" charset="-128"/>
              </a:rPr>
              <a:t>Ocean County Recycling Center, Mercer County Home Compost Demonstration Site, and</a:t>
            </a:r>
            <a:r>
              <a:rPr lang="en-US" altLang="en-US" baseline="0" dirty="0" smtClean="0">
                <a:latin typeface="Arial" panose="020B0604020202020204" pitchFamily="34" charset="0"/>
                <a:ea typeface="ＭＳ Ｐゴシック" panose="020B0600070205080204" pitchFamily="34" charset="-128"/>
              </a:rPr>
              <a:t> Middlesex County’s EARTH Center</a:t>
            </a:r>
            <a:r>
              <a:rPr lang="en-US" altLang="en-US" dirty="0" smtClean="0">
                <a:latin typeface="Arial" panose="020B0604020202020204" pitchFamily="34" charset="0"/>
                <a:ea typeface="ＭＳ Ｐゴシック" panose="020B0600070205080204" pitchFamily="34" charset="-128"/>
              </a:rPr>
              <a:t>.  These turning units</a:t>
            </a:r>
            <a:r>
              <a:rPr lang="en-US" altLang="en-US" baseline="0" dirty="0" smtClean="0">
                <a:latin typeface="Arial" panose="020B0604020202020204" pitchFamily="34" charset="0"/>
                <a:ea typeface="ＭＳ Ｐゴシック" panose="020B0600070205080204" pitchFamily="34" charset="-128"/>
              </a:rPr>
              <a:t> and bins</a:t>
            </a:r>
            <a:r>
              <a:rPr lang="en-US" altLang="en-US" dirty="0" smtClean="0">
                <a:latin typeface="Arial" panose="020B0604020202020204" pitchFamily="34" charset="0"/>
                <a:ea typeface="ＭＳ Ｐゴシック" panose="020B0600070205080204" pitchFamily="34" charset="-128"/>
              </a:rPr>
              <a:t> are commercially available and are on display at the different county</a:t>
            </a:r>
            <a:r>
              <a:rPr lang="en-US" altLang="en-US" baseline="0" dirty="0" smtClean="0">
                <a:latin typeface="Arial" panose="020B0604020202020204" pitchFamily="34" charset="0"/>
                <a:ea typeface="ＭＳ Ｐゴシック" panose="020B0600070205080204" pitchFamily="34" charset="-128"/>
              </a:rPr>
              <a:t> sites</a:t>
            </a:r>
            <a:r>
              <a:rPr lang="en-US" altLang="en-US" dirty="0" smtClean="0">
                <a:latin typeface="Arial" panose="020B0604020202020204" pitchFamily="34" charset="0"/>
                <a:ea typeface="ＭＳ Ｐゴシック" panose="020B0600070205080204" pitchFamily="34" charset="-128"/>
              </a:rPr>
              <a:t>.</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DA74FA-D8C1-4135-AE73-B5CD70DA7532}" type="slidenum">
              <a:rPr lang="en-US" altLang="en-US" smtClean="0"/>
              <a:pPr/>
              <a:t>19</a:t>
            </a:fld>
            <a:endParaRPr lang="en-US" altLang="en-US" dirty="0" smtClean="0"/>
          </a:p>
        </p:txBody>
      </p:sp>
    </p:spTree>
    <p:extLst>
      <p:ext uri="{BB962C8B-B14F-4D97-AF65-F5344CB8AC3E}">
        <p14:creationId xmlns:p14="http://schemas.microsoft.com/office/powerpoint/2010/main" val="2242436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dirty="0" smtClean="0">
                <a:solidFill>
                  <a:schemeClr val="tx2"/>
                </a:solidFill>
                <a:latin typeface="Arial" panose="020B0604020202020204" pitchFamily="34" charset="0"/>
                <a:ea typeface="ＭＳ Ｐゴシック" panose="020B0600070205080204" pitchFamily="34" charset="-128"/>
              </a:rPr>
              <a:t>Note to speaker: </a:t>
            </a:r>
          </a:p>
          <a:p>
            <a:r>
              <a:rPr lang="en-US" altLang="en-US" i="1" dirty="0" smtClean="0">
                <a:solidFill>
                  <a:schemeClr val="tx2"/>
                </a:solidFill>
                <a:latin typeface="Arial" panose="020B0604020202020204" pitchFamily="34" charset="0"/>
                <a:ea typeface="ＭＳ Ｐゴシック" panose="020B0600070205080204" pitchFamily="34" charset="-128"/>
              </a:rPr>
              <a:t>The slides are animated so you can ask the audience the question at the top of each slide and give them the opportunity to suggest answers. This will help make the presentation more engaging and promote audience participation. </a:t>
            </a:r>
          </a:p>
          <a:p>
            <a:endParaRPr lang="en-US" altLang="en-US" dirty="0" smtClean="0">
              <a:solidFill>
                <a:schemeClr val="tx2"/>
              </a:solidFill>
              <a:latin typeface="Arial" panose="020B0604020202020204" pitchFamily="34" charset="0"/>
              <a:ea typeface="ＭＳ Ｐゴシック" panose="020B0600070205080204" pitchFamily="34" charset="-128"/>
            </a:endParaRPr>
          </a:p>
          <a:p>
            <a:r>
              <a:rPr lang="en-US" altLang="en-US" dirty="0" smtClean="0">
                <a:solidFill>
                  <a:schemeClr val="tx2"/>
                </a:solidFill>
                <a:latin typeface="Arial" panose="020B0604020202020204" pitchFamily="34" charset="0"/>
                <a:ea typeface="ＭＳ Ｐゴシック" panose="020B0600070205080204" pitchFamily="34" charset="-128"/>
              </a:rPr>
              <a:t>Composting is a natural process where organic materials decompose and are recycled into a dark crumbly, earthy smelling material known as compost.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solidFill>
                <a:schemeClr val="tx2"/>
              </a:solidFill>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solidFill>
                  <a:schemeClr val="tx2"/>
                </a:solidFill>
                <a:latin typeface="Arial" panose="020B0604020202020204" pitchFamily="34" charset="0"/>
                <a:ea typeface="ＭＳ Ｐゴシック" panose="020B0600070205080204" pitchFamily="34" charset="-128"/>
              </a:rPr>
              <a:t>Organic material is material that was derived from living matter. </a:t>
            </a:r>
          </a:p>
          <a:p>
            <a:endParaRPr lang="en-US" altLang="en-US" dirty="0" smtClean="0">
              <a:solidFill>
                <a:schemeClr val="tx2"/>
              </a:solidFill>
              <a:latin typeface="Arial" panose="020B0604020202020204" pitchFamily="34" charset="0"/>
              <a:ea typeface="ＭＳ Ｐゴシック" panose="020B0600070205080204" pitchFamily="34" charset="-128"/>
            </a:endParaRPr>
          </a:p>
          <a:p>
            <a:r>
              <a:rPr lang="en-US" altLang="en-US" dirty="0" smtClean="0">
                <a:solidFill>
                  <a:schemeClr val="tx2"/>
                </a:solidFill>
                <a:latin typeface="Arial" panose="020B0604020202020204" pitchFamily="34" charset="0"/>
                <a:ea typeface="ＭＳ Ｐゴシック" panose="020B0600070205080204" pitchFamily="34" charset="-128"/>
              </a:rPr>
              <a:t>Compost is not considered a fertilizer as the nutrient content is low. It is a soil conditioner. </a:t>
            </a:r>
          </a:p>
          <a:p>
            <a:endParaRPr lang="en-US" altLang="en-US" dirty="0" smtClean="0">
              <a:solidFill>
                <a:schemeClr val="tx2"/>
              </a:solidFill>
              <a:latin typeface="Arial" panose="020B0604020202020204" pitchFamily="34" charset="0"/>
              <a:ea typeface="ＭＳ Ｐゴシック" panose="020B0600070205080204" pitchFamily="34" charset="-128"/>
            </a:endParaRPr>
          </a:p>
          <a:p>
            <a:endParaRPr lang="en-US" altLang="en-US" dirty="0" smtClean="0">
              <a:solidFill>
                <a:schemeClr val="tx2"/>
              </a:solidFill>
              <a:latin typeface="Arial" panose="020B0604020202020204" pitchFamily="34" charset="0"/>
              <a:ea typeface="ＭＳ Ｐゴシック" panose="020B0600070205080204" pitchFamily="34" charset="-128"/>
            </a:endParaRPr>
          </a:p>
          <a:p>
            <a:r>
              <a:rPr lang="en-US" altLang="en-US" dirty="0" smtClean="0">
                <a:solidFill>
                  <a:schemeClr val="tx2"/>
                </a:solidFill>
                <a:latin typeface="Arial" panose="020B0604020202020204" pitchFamily="34" charset="0"/>
                <a:ea typeface="ＭＳ Ｐゴシック" panose="020B0600070205080204" pitchFamily="34" charset="-128"/>
              </a:rPr>
              <a:t>Source: NRAES-43, 1991</a:t>
            </a:r>
          </a:p>
          <a:p>
            <a:endParaRPr lang="en-US" altLang="en-US" dirty="0" smtClean="0">
              <a:latin typeface="Arial" panose="020B0604020202020204" pitchFamily="34" charset="0"/>
              <a:ea typeface="ＭＳ Ｐゴシック" panose="020B0600070205080204" pitchFamily="34" charset="-128"/>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9C1476-9EFA-475D-BCD3-53EBEA01EDA7}" type="slidenum">
              <a:rPr lang="en-US" altLang="en-US" smtClean="0"/>
              <a:pPr/>
              <a:t>2</a:t>
            </a:fld>
            <a:endParaRPr lang="en-US" altLang="en-US" dirty="0" smtClean="0"/>
          </a:p>
        </p:txBody>
      </p:sp>
    </p:spTree>
    <p:extLst>
      <p:ext uri="{BB962C8B-B14F-4D97-AF65-F5344CB8AC3E}">
        <p14:creationId xmlns:p14="http://schemas.microsoft.com/office/powerpoint/2010/main" val="3564338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Compost bins can easily be made using wire fencing and stakes or wooded pallets. </a:t>
            </a:r>
          </a:p>
          <a:p>
            <a:endParaRPr lang="en-US" altLang="en-US"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ea typeface="ＭＳ Ｐゴシック" panose="020B0600070205080204" pitchFamily="34" charset="-128"/>
              </a:rPr>
              <a:t>A wire mesh holding unit is inexpensive, easy to build, and can</a:t>
            </a:r>
            <a:r>
              <a:rPr lang="en-US" altLang="en-US" baseline="0" dirty="0" smtClean="0">
                <a:latin typeface="Arial" panose="020B0604020202020204" pitchFamily="34" charset="0"/>
                <a:ea typeface="ＭＳ Ｐゴシック" panose="020B0600070205080204" pitchFamily="34" charset="-128"/>
              </a:rPr>
              <a:t> be easily moved</a:t>
            </a:r>
            <a:r>
              <a:rPr lang="en-US" altLang="en-US" dirty="0" smtClean="0">
                <a:latin typeface="Arial" panose="020B0604020202020204" pitchFamily="34" charset="0"/>
                <a:ea typeface="ＭＳ Ｐゴシック" panose="020B0600070205080204" pitchFamily="34"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latin typeface="Arial" panose="020B0604020202020204" pitchFamily="34" charset="0"/>
            </a:endParaRPr>
          </a:p>
          <a:p>
            <a:r>
              <a:rPr lang="en-US" altLang="en-US" dirty="0" smtClean="0">
                <a:latin typeface="Arial" panose="020B0604020202020204" pitchFamily="34" charset="0"/>
              </a:rPr>
              <a:t>The</a:t>
            </a:r>
            <a:r>
              <a:rPr lang="en-US" altLang="en-US" baseline="0" dirty="0" smtClean="0">
                <a:latin typeface="Arial" panose="020B0604020202020204" pitchFamily="34" charset="0"/>
              </a:rPr>
              <a:t> </a:t>
            </a:r>
            <a:r>
              <a:rPr lang="en-US" altLang="en-US" dirty="0" smtClean="0">
                <a:latin typeface="Arial" panose="020B0604020202020204" pitchFamily="34" charset="0"/>
              </a:rPr>
              <a:t>material can be added in layers and then the fencing is easily removed so the pile can be mixed. </a:t>
            </a:r>
          </a:p>
          <a:p>
            <a:endParaRPr lang="en-US" altLang="en-US" dirty="0" smtClean="0">
              <a:latin typeface="Arial" panose="020B0604020202020204" pitchFamily="34" charset="0"/>
            </a:endParaRPr>
          </a:p>
          <a:p>
            <a:r>
              <a:rPr lang="en-US" altLang="en-US" dirty="0" smtClean="0">
                <a:latin typeface="Arial" panose="020B0604020202020204" pitchFamily="34" charset="0"/>
              </a:rPr>
              <a:t>The fencing is then reconstructed and the material is put back in. </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639066-83C0-4043-9B5C-EF82560A606F}" type="slidenum">
              <a:rPr lang="en-US" altLang="en-US" smtClean="0"/>
              <a:pPr/>
              <a:t>20</a:t>
            </a:fld>
            <a:endParaRPr lang="en-US" altLang="en-US" dirty="0" smtClean="0"/>
          </a:p>
        </p:txBody>
      </p:sp>
    </p:spTree>
    <p:extLst>
      <p:ext uri="{BB962C8B-B14F-4D97-AF65-F5344CB8AC3E}">
        <p14:creationId xmlns:p14="http://schemas.microsoft.com/office/powerpoint/2010/main" val="335499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Different types of </a:t>
            </a:r>
            <a:r>
              <a:rPr lang="en-US" altLang="en-US" baseline="0" dirty="0" smtClean="0">
                <a:latin typeface="Arial" panose="020B0604020202020204" pitchFamily="34" charset="0"/>
                <a:ea typeface="ＭＳ Ｐゴシック" panose="020B0600070205080204" pitchFamily="34" charset="-128"/>
              </a:rPr>
              <a:t>constructed h</a:t>
            </a:r>
            <a:r>
              <a:rPr lang="en-US" altLang="en-US" dirty="0" smtClean="0">
                <a:latin typeface="Arial" panose="020B0604020202020204" pitchFamily="34" charset="0"/>
                <a:ea typeface="ＭＳ Ｐゴシック" panose="020B0600070205080204" pitchFamily="34" charset="-128"/>
              </a:rPr>
              <a:t>olding bins are also on display</a:t>
            </a:r>
            <a:r>
              <a:rPr lang="en-US" altLang="en-US" baseline="0" dirty="0" smtClean="0">
                <a:latin typeface="Arial" panose="020B0604020202020204" pitchFamily="34" charset="0"/>
                <a:ea typeface="ＭＳ Ｐゴシック" panose="020B0600070205080204" pitchFamily="34" charset="-128"/>
              </a:rPr>
              <a:t> at demonstration sites mentioned previously. Again t</a:t>
            </a:r>
            <a:r>
              <a:rPr lang="en-US" altLang="en-US" dirty="0" smtClean="0">
                <a:latin typeface="Arial" panose="020B0604020202020204" pitchFamily="34" charset="0"/>
                <a:ea typeface="ＭＳ Ｐゴシック" panose="020B0600070205080204" pitchFamily="34" charset="-128"/>
              </a:rPr>
              <a:t>he minimum size would be 3x3x3 feet and maximum of 5x5x5 feet.</a:t>
            </a:r>
          </a:p>
          <a:p>
            <a:endParaRPr lang="en-US" altLang="en-US" dirty="0" smtClean="0">
              <a:latin typeface="Arial" panose="020B0604020202020204" pitchFamily="34" charset="0"/>
              <a:ea typeface="ＭＳ Ｐゴシック" panose="020B0600070205080204" pitchFamily="34" charset="-128"/>
            </a:endParaRPr>
          </a:p>
          <a:p>
            <a:r>
              <a:rPr lang="en-US" altLang="en-US" dirty="0" smtClean="0">
                <a:latin typeface="Arial" panose="020B0604020202020204" pitchFamily="34" charset="0"/>
                <a:ea typeface="ＭＳ Ｐゴシック" panose="020B0600070205080204" pitchFamily="34" charset="-128"/>
              </a:rPr>
              <a:t>You’ll notice the</a:t>
            </a:r>
            <a:r>
              <a:rPr lang="en-US" altLang="en-US" baseline="0" dirty="0" smtClean="0">
                <a:latin typeface="Arial" panose="020B0604020202020204" pitchFamily="34" charset="0"/>
                <a:ea typeface="ＭＳ Ｐゴシック" panose="020B0600070205080204" pitchFamily="34" charset="-128"/>
              </a:rPr>
              <a:t> picture on the upper left shows a wire mesh compost bin with no posts. </a:t>
            </a:r>
            <a:r>
              <a:rPr lang="en-US" altLang="en-US" dirty="0" smtClean="0">
                <a:latin typeface="Arial" panose="020B0604020202020204" pitchFamily="34" charset="0"/>
                <a:ea typeface="ＭＳ Ｐゴシック" panose="020B0600070205080204" pitchFamily="34" charset="-128"/>
              </a:rPr>
              <a:t>Posts provide more stability, but make the bin difficult to move.  Without posts it is easy to lift and provides access to the compost that is already </a:t>
            </a:r>
            <a:r>
              <a:rPr lang="ja-JP" altLang="en-US" dirty="0" smtClean="0">
                <a:latin typeface="Arial" panose="020B0604020202020204" pitchFamily="34" charset="0"/>
              </a:rPr>
              <a:t>“</a:t>
            </a:r>
            <a:r>
              <a:rPr lang="en-US" altLang="ja-JP" dirty="0" smtClean="0">
                <a:latin typeface="Arial" panose="020B0604020202020204" pitchFamily="34" charset="0"/>
              </a:rPr>
              <a:t>done</a:t>
            </a:r>
            <a:r>
              <a:rPr lang="ja-JP" altLang="en-US" dirty="0" smtClean="0">
                <a:latin typeface="Arial" panose="020B0604020202020204" pitchFamily="34" charset="0"/>
              </a:rPr>
              <a:t>”</a:t>
            </a:r>
            <a:r>
              <a:rPr lang="en-US" altLang="ja-JP" dirty="0" smtClean="0">
                <a:latin typeface="Arial" panose="020B0604020202020204" pitchFamily="34" charset="0"/>
              </a:rPr>
              <a:t> at the bottom of the pile.  </a:t>
            </a:r>
          </a:p>
          <a:p>
            <a:endParaRPr lang="en-US" altLang="en-US" dirty="0" smtClean="0">
              <a:latin typeface="Arial" panose="020B0604020202020204" pitchFamily="34" charset="0"/>
              <a:ea typeface="ＭＳ Ｐゴシック" panose="020B0600070205080204" pitchFamily="34" charset="-128"/>
            </a:endParaRPr>
          </a:p>
          <a:p>
            <a:r>
              <a:rPr lang="en-US" altLang="en-US" dirty="0" smtClean="0">
                <a:latin typeface="Arial" panose="020B0604020202020204" pitchFamily="34" charset="0"/>
                <a:ea typeface="ＭＳ Ｐゴシック" panose="020B0600070205080204" pitchFamily="34" charset="-128"/>
              </a:rPr>
              <a:t>The concrete block bin on the upper right is sturdy, durable and easily accessible.  Make sure to leave spaces in between</a:t>
            </a:r>
            <a:r>
              <a:rPr lang="en-US" altLang="en-US" baseline="0" dirty="0" smtClean="0">
                <a:latin typeface="Arial" panose="020B0604020202020204" pitchFamily="34" charset="0"/>
                <a:ea typeface="ＭＳ Ｐゴシック" panose="020B0600070205080204" pitchFamily="34" charset="-128"/>
              </a:rPr>
              <a:t> the concrete</a:t>
            </a:r>
            <a:r>
              <a:rPr lang="en-US" altLang="en-US" dirty="0" smtClean="0">
                <a:latin typeface="Arial" panose="020B0604020202020204" pitchFamily="34" charset="0"/>
                <a:ea typeface="ＭＳ Ｐゴシック" panose="020B0600070205080204" pitchFamily="34" charset="-128"/>
              </a:rPr>
              <a:t> for air.</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A47A38-FDFA-4DE4-B1A0-893A5F130C63}" type="slidenum">
              <a:rPr lang="en-US" altLang="en-US" smtClean="0"/>
              <a:pPr/>
              <a:t>21</a:t>
            </a:fld>
            <a:endParaRPr lang="en-US" altLang="en-US" dirty="0" smtClean="0"/>
          </a:p>
        </p:txBody>
      </p:sp>
    </p:spTree>
    <p:extLst>
      <p:ext uri="{BB962C8B-B14F-4D97-AF65-F5344CB8AC3E}">
        <p14:creationId xmlns:p14="http://schemas.microsoft.com/office/powerpoint/2010/main" val="4102960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solidFill>
                  <a:schemeClr val="tx2"/>
                </a:solidFill>
                <a:latin typeface="Arial" panose="020B0604020202020204" pitchFamily="34" charset="0"/>
                <a:ea typeface="ＭＳ Ｐゴシック" panose="020B0600070205080204" pitchFamily="34" charset="-128"/>
              </a:rPr>
              <a:t>Now we’ll discuss managing the compost pile and correcting problems that may come up. </a:t>
            </a:r>
          </a:p>
          <a:p>
            <a:endParaRPr lang="en-US" altLang="en-US" dirty="0" smtClean="0">
              <a:solidFill>
                <a:schemeClr val="tx2"/>
              </a:solidFill>
              <a:latin typeface="Arial" panose="020B0604020202020204" pitchFamily="34" charset="0"/>
              <a:ea typeface="ＭＳ Ｐゴシック" panose="020B0600070205080204" pitchFamily="34" charset="-128"/>
            </a:endParaRPr>
          </a:p>
          <a:p>
            <a:r>
              <a:rPr lang="en-US" altLang="en-US" dirty="0" smtClean="0">
                <a:solidFill>
                  <a:schemeClr val="tx2"/>
                </a:solidFill>
                <a:latin typeface="Arial" panose="020B0604020202020204" pitchFamily="34" charset="0"/>
                <a:ea typeface="ＭＳ Ｐゴシック" panose="020B0600070205080204" pitchFamily="34" charset="-128"/>
              </a:rPr>
              <a:t>Often times correcting a compost pile gone bad is pretty easy. It’s just a matter of figuring out the problem. This chart shows a number of different issues that may arise and how to correct them. </a:t>
            </a:r>
          </a:p>
          <a:p>
            <a:endParaRPr lang="en-US" altLang="en-US" dirty="0" smtClean="0">
              <a:solidFill>
                <a:schemeClr val="tx2"/>
              </a:solidFill>
              <a:latin typeface="Arial" panose="020B0604020202020204" pitchFamily="34" charset="0"/>
              <a:ea typeface="ＭＳ Ｐゴシック" panose="020B0600070205080204" pitchFamily="34" charset="-128"/>
            </a:endParaRPr>
          </a:p>
          <a:p>
            <a:r>
              <a:rPr lang="en-US" altLang="en-US" dirty="0" smtClean="0">
                <a:solidFill>
                  <a:schemeClr val="tx2"/>
                </a:solidFill>
                <a:latin typeface="Arial" panose="020B0604020202020204" pitchFamily="34" charset="0"/>
                <a:ea typeface="ＭＳ Ｐゴシック" panose="020B0600070205080204" pitchFamily="34" charset="-128"/>
              </a:rPr>
              <a:t>For example, if the</a:t>
            </a:r>
            <a:r>
              <a:rPr lang="en-US" altLang="en-US" baseline="0" dirty="0" smtClean="0">
                <a:solidFill>
                  <a:schemeClr val="tx2"/>
                </a:solidFill>
                <a:latin typeface="Arial" panose="020B0604020202020204" pitchFamily="34" charset="0"/>
                <a:ea typeface="ＭＳ Ｐゴシック" panose="020B0600070205080204" pitchFamily="34" charset="-128"/>
              </a:rPr>
              <a:t> pile has a </a:t>
            </a:r>
            <a:r>
              <a:rPr lang="en-US" altLang="en-US" baseline="0" dirty="0" err="1" smtClean="0">
                <a:solidFill>
                  <a:schemeClr val="tx2"/>
                </a:solidFill>
                <a:latin typeface="Arial" panose="020B0604020202020204" pitchFamily="34" charset="0"/>
                <a:ea typeface="ＭＳ Ｐゴシック" panose="020B0600070205080204" pitchFamily="34" charset="-128"/>
              </a:rPr>
              <a:t>rotton</a:t>
            </a:r>
            <a:r>
              <a:rPr lang="en-US" altLang="en-US" baseline="0" dirty="0" smtClean="0">
                <a:solidFill>
                  <a:schemeClr val="tx2"/>
                </a:solidFill>
                <a:latin typeface="Arial" panose="020B0604020202020204" pitchFamily="34" charset="0"/>
                <a:ea typeface="ＭＳ Ｐゴシック" panose="020B0600070205080204" pitchFamily="34" charset="-128"/>
              </a:rPr>
              <a:t> odor, it’s possible the pile is too wet. Turning the pile, adding dry material such as saw dust or wood chips may help. </a:t>
            </a:r>
          </a:p>
          <a:p>
            <a:endParaRPr lang="en-US" altLang="en-US" baseline="0" dirty="0" smtClean="0">
              <a:solidFill>
                <a:schemeClr val="tx2"/>
              </a:solidFill>
              <a:latin typeface="Arial" panose="020B0604020202020204" pitchFamily="34" charset="0"/>
              <a:ea typeface="ＭＳ Ｐゴシック" panose="020B0600070205080204" pitchFamily="34" charset="-128"/>
            </a:endParaRPr>
          </a:p>
          <a:p>
            <a:r>
              <a:rPr lang="en-US" altLang="en-US" baseline="0" dirty="0" smtClean="0">
                <a:solidFill>
                  <a:schemeClr val="tx2"/>
                </a:solidFill>
                <a:latin typeface="Arial" panose="020B0604020202020204" pitchFamily="34" charset="0"/>
                <a:ea typeface="ＭＳ Ｐゴシック" panose="020B0600070205080204" pitchFamily="34" charset="-128"/>
              </a:rPr>
              <a:t>If the pile is not getting hot enough, maybe it is too small, it needs to be turned more frequently, or it is not wet enough. </a:t>
            </a:r>
          </a:p>
          <a:p>
            <a:endParaRPr lang="en-US" altLang="en-US" dirty="0" smtClean="0">
              <a:solidFill>
                <a:schemeClr val="tx2"/>
              </a:solidFill>
              <a:latin typeface="Arial" panose="020B0604020202020204" pitchFamily="34" charset="0"/>
              <a:ea typeface="ＭＳ Ｐゴシック" panose="020B0600070205080204" pitchFamily="34" charset="-128"/>
            </a:endParaRPr>
          </a:p>
          <a:p>
            <a:endParaRPr lang="en-US" altLang="en-US" dirty="0" smtClean="0">
              <a:solidFill>
                <a:schemeClr val="tx2"/>
              </a:solidFill>
              <a:latin typeface="Arial" panose="020B0604020202020204" pitchFamily="34" charset="0"/>
              <a:ea typeface="ＭＳ Ｐゴシック" panose="020B0600070205080204" pitchFamily="34" charset="-128"/>
            </a:endParaRPr>
          </a:p>
          <a:p>
            <a:r>
              <a:rPr lang="en-US" altLang="en-US" dirty="0" smtClean="0">
                <a:solidFill>
                  <a:schemeClr val="tx2"/>
                </a:solidFill>
                <a:latin typeface="Arial" panose="020B0604020202020204" pitchFamily="34" charset="0"/>
                <a:ea typeface="ＭＳ Ｐゴシック" panose="020B0600070205080204" pitchFamily="34" charset="-128"/>
              </a:rPr>
              <a:t>Source: NRAES-43, 1991</a:t>
            </a:r>
          </a:p>
          <a:p>
            <a:endParaRPr lang="en-US" altLang="en-US" dirty="0" smtClean="0">
              <a:latin typeface="Arial" panose="020B0604020202020204" pitchFamily="34" charset="0"/>
              <a:ea typeface="ＭＳ Ｐゴシック" panose="020B0600070205080204" pitchFamily="34" charset="-128"/>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8C0908-C73D-4BBD-8F1F-CB729971F32A}" type="slidenum">
              <a:rPr lang="en-US" altLang="en-US" smtClean="0"/>
              <a:pPr/>
              <a:t>22</a:t>
            </a:fld>
            <a:endParaRPr lang="en-US" altLang="en-US" dirty="0" smtClean="0"/>
          </a:p>
        </p:txBody>
      </p:sp>
    </p:spTree>
    <p:extLst>
      <p:ext uri="{BB962C8B-B14F-4D97-AF65-F5344CB8AC3E}">
        <p14:creationId xmlns:p14="http://schemas.microsoft.com/office/powerpoint/2010/main" val="56629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p:txBody>
          <a:bodyPr>
            <a:normAutofit fontScale="92500" lnSpcReduction="10000"/>
          </a:bodyPr>
          <a:lstStyle/>
          <a:p>
            <a:pPr>
              <a:defRPr/>
            </a:pPr>
            <a:r>
              <a:rPr lang="en-US" dirty="0" smtClean="0"/>
              <a:t>In a community or school garden, it is important to have a plan for managing the compost pile or bin so it does not get</a:t>
            </a:r>
            <a:r>
              <a:rPr lang="en-US" baseline="0" dirty="0" smtClean="0"/>
              <a:t> out of control</a:t>
            </a:r>
            <a:r>
              <a:rPr lang="en-US" dirty="0" smtClean="0"/>
              <a:t>. </a:t>
            </a:r>
          </a:p>
          <a:p>
            <a:pPr>
              <a:defRPr/>
            </a:pPr>
            <a:endParaRPr lang="en-US" dirty="0" smtClean="0"/>
          </a:p>
          <a:p>
            <a:pPr>
              <a:defRPr/>
            </a:pPr>
            <a:r>
              <a:rPr lang="en-US" dirty="0" smtClean="0"/>
              <a:t>Here are some things to think about:</a:t>
            </a:r>
            <a:r>
              <a:rPr lang="en-US" baseline="0" dirty="0" smtClean="0"/>
              <a:t> </a:t>
            </a:r>
          </a:p>
          <a:p>
            <a:pPr>
              <a:defRPr/>
            </a:pPr>
            <a:endParaRPr lang="en-US" dirty="0" smtClean="0"/>
          </a:p>
          <a:p>
            <a:pPr>
              <a:defRPr/>
            </a:pPr>
            <a:r>
              <a:rPr lang="en-US" dirty="0" smtClean="0"/>
              <a:t>Who will manage</a:t>
            </a:r>
            <a:r>
              <a:rPr lang="en-US" baseline="0" dirty="0" smtClean="0"/>
              <a:t> the compost pile? </a:t>
            </a:r>
          </a:p>
          <a:p>
            <a:pPr>
              <a:defRPr/>
            </a:pPr>
            <a:r>
              <a:rPr lang="en-US" dirty="0" smtClean="0"/>
              <a:t>It is best to have a point person or a small team who are responsible</a:t>
            </a:r>
            <a:r>
              <a:rPr lang="en-US" baseline="0" dirty="0" smtClean="0"/>
              <a:t> for monitoring the compost. They would be in charge of monitoring for moisture, making sure the pile gets turned, and making sure the wrong materials don’t get into the pile. </a:t>
            </a:r>
            <a:endParaRPr lang="en-US" dirty="0" smtClean="0"/>
          </a:p>
          <a:p>
            <a:pPr>
              <a:defRPr/>
            </a:pPr>
            <a:endParaRPr lang="en-US" dirty="0" smtClean="0"/>
          </a:p>
          <a:p>
            <a:pPr>
              <a:defRPr/>
            </a:pPr>
            <a:r>
              <a:rPr lang="en-US" dirty="0" smtClean="0"/>
              <a:t>Think about where will you get your brown</a:t>
            </a:r>
            <a:r>
              <a:rPr lang="en-US" baseline="0" dirty="0" smtClean="0"/>
              <a:t> material</a:t>
            </a:r>
            <a:r>
              <a:rPr lang="en-US" dirty="0" smtClean="0"/>
              <a:t> from? Often the biggest problem in a community or school garden is having enough carbon-rich material. Often greens are available from the community garden but brown material</a:t>
            </a:r>
            <a:r>
              <a:rPr lang="en-US" baseline="0" dirty="0" smtClean="0"/>
              <a:t>, for example dry </a:t>
            </a:r>
            <a:r>
              <a:rPr lang="en-US" dirty="0" smtClean="0"/>
              <a:t>leaves are not available in the necessary quantities to have success. </a:t>
            </a:r>
          </a:p>
          <a:p>
            <a:pPr>
              <a:defRPr/>
            </a:pPr>
            <a:endParaRPr lang="en-US" dirty="0" smtClean="0"/>
          </a:p>
          <a:p>
            <a:pPr>
              <a:defRPr/>
            </a:pPr>
            <a:r>
              <a:rPr lang="en-US" dirty="0" smtClean="0"/>
              <a:t>Speak with the property manager about providing</a:t>
            </a:r>
            <a:r>
              <a:rPr lang="en-US" baseline="0" dirty="0" smtClean="0"/>
              <a:t> dry </a:t>
            </a:r>
            <a:r>
              <a:rPr lang="en-US" dirty="0" smtClean="0"/>
              <a:t>leaves during the fall or encourage gardeners to bring dry leaves from their home.  Have a long term plan for storing these materials.</a:t>
            </a:r>
          </a:p>
          <a:p>
            <a:pPr>
              <a:defRPr/>
            </a:pPr>
            <a:endParaRPr lang="en-US" dirty="0" smtClean="0"/>
          </a:p>
          <a:p>
            <a:pPr>
              <a:defRPr/>
            </a:pPr>
            <a:r>
              <a:rPr lang="en-US" dirty="0" smtClean="0"/>
              <a:t>Does your composting area fit your setting?  This picture shows a compost pile in a community garden. But it may not be best for a school setting depending upon the setup. </a:t>
            </a:r>
          </a:p>
          <a:p>
            <a:pPr>
              <a:defRPr/>
            </a:pPr>
            <a:endParaRPr lang="en-US" dirty="0" smtClean="0"/>
          </a:p>
          <a:p>
            <a:pPr>
              <a:defRPr/>
            </a:pPr>
            <a:endParaRPr lang="en-US" dirty="0" smtClean="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B13D0B-29EB-4ED5-9427-D0646378F856}" type="slidenum">
              <a:rPr lang="en-US" altLang="en-US" smtClean="0"/>
              <a:pPr/>
              <a:t>23</a:t>
            </a:fld>
            <a:endParaRPr lang="en-US" altLang="en-US" dirty="0" smtClean="0"/>
          </a:p>
        </p:txBody>
      </p:sp>
    </p:spTree>
    <p:extLst>
      <p:ext uri="{BB962C8B-B14F-4D97-AF65-F5344CB8AC3E}">
        <p14:creationId xmlns:p14="http://schemas.microsoft.com/office/powerpoint/2010/main" val="4118025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What will happen with the compost in the summer? Is someone available to turn it? </a:t>
            </a:r>
          </a:p>
          <a:p>
            <a:pPr>
              <a:defRPr/>
            </a:pPr>
            <a:endParaRPr lang="en-US" dirty="0" smtClean="0"/>
          </a:p>
          <a:p>
            <a:pPr>
              <a:defRPr/>
            </a:pPr>
            <a:r>
              <a:rPr lang="en-US" dirty="0" smtClean="0"/>
              <a:t>Have a plan for how the finished</a:t>
            </a:r>
            <a:r>
              <a:rPr lang="en-US" baseline="0" dirty="0" smtClean="0"/>
              <a:t> compost will be used. </a:t>
            </a:r>
            <a:endParaRPr lang="en-US" dirty="0" smtClean="0"/>
          </a:p>
          <a:p>
            <a:endParaRPr lang="en-US" altLang="en-US" dirty="0" smtClean="0">
              <a:latin typeface="Arial" panose="020B0604020202020204" pitchFamily="34" charset="0"/>
            </a:endParaRPr>
          </a:p>
          <a:p>
            <a:r>
              <a:rPr lang="en-US" altLang="en-US" dirty="0" smtClean="0">
                <a:latin typeface="Arial" panose="020B0604020202020204" pitchFamily="34" charset="0"/>
              </a:rPr>
              <a:t>And</a:t>
            </a:r>
            <a:r>
              <a:rPr lang="en-US" altLang="en-US" baseline="0" dirty="0" smtClean="0">
                <a:latin typeface="Arial" panose="020B0604020202020204" pitchFamily="34" charset="0"/>
              </a:rPr>
              <a:t> finally, s</a:t>
            </a:r>
            <a:r>
              <a:rPr lang="en-US" altLang="en-US" dirty="0" smtClean="0">
                <a:latin typeface="Arial" panose="020B0604020202020204" pitchFamily="34" charset="0"/>
              </a:rPr>
              <a:t>ignage is definitely important in the compost area so people don’t think it is a garbage bin. </a:t>
            </a:r>
          </a:p>
          <a:p>
            <a:r>
              <a:rPr lang="en-US" altLang="en-US" dirty="0" smtClean="0">
                <a:latin typeface="Arial" panose="020B0604020202020204" pitchFamily="34" charset="0"/>
              </a:rPr>
              <a:t>Use the sign to remind people what they should NOT add and to cut scraps up into small pieces.</a:t>
            </a:r>
            <a:r>
              <a:rPr lang="en-US" altLang="en-US" baseline="0" dirty="0" smtClean="0">
                <a:latin typeface="Arial" panose="020B0604020202020204" pitchFamily="34" charset="0"/>
              </a:rPr>
              <a:t> </a:t>
            </a:r>
          </a:p>
          <a:p>
            <a:endParaRPr lang="en-US" altLang="en-US" baseline="0" dirty="0" smtClean="0">
              <a:latin typeface="Arial" panose="020B0604020202020204" pitchFamily="34" charset="0"/>
            </a:endParaRPr>
          </a:p>
          <a:p>
            <a:endParaRPr lang="en-US" altLang="en-US" dirty="0" smtClean="0">
              <a:latin typeface="Arial" panose="020B0604020202020204" pitchFamily="34"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5445BD-D174-4AAB-A5C5-89D2AA81F510}" type="slidenum">
              <a:rPr lang="en-US" altLang="en-US" smtClean="0"/>
              <a:pPr/>
              <a:t>24</a:t>
            </a:fld>
            <a:endParaRPr lang="en-US" altLang="en-US" dirty="0" smtClean="0"/>
          </a:p>
        </p:txBody>
      </p:sp>
    </p:spTree>
    <p:extLst>
      <p:ext uri="{BB962C8B-B14F-4D97-AF65-F5344CB8AC3E}">
        <p14:creationId xmlns:p14="http://schemas.microsoft.com/office/powerpoint/2010/main" val="981493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If pests are a problem at your site,</a:t>
            </a:r>
            <a:r>
              <a:rPr lang="en-US" altLang="en-US" baseline="0" dirty="0" smtClean="0">
                <a:latin typeface="Arial" panose="020B0604020202020204" pitchFamily="34" charset="0"/>
              </a:rPr>
              <a:t> for example rats raccoons or even insects like flies, make sure to keep the pile covered and turned. It’s important to keep the veggie scraps turned under and cover with a few inches of leaves or whatever brown material you are using. </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You may also consider a commercial compost container with a lid that can be locked. </a:t>
            </a:r>
          </a:p>
          <a:p>
            <a:endParaRPr lang="en-US" altLang="en-US" baseline="0" dirty="0" smtClean="0">
              <a:latin typeface="Arial" panose="020B0604020202020204" pitchFamily="34" charset="0"/>
            </a:endParaRPr>
          </a:p>
          <a:p>
            <a:r>
              <a:rPr lang="en-US" altLang="en-US" dirty="0" smtClean="0">
                <a:latin typeface="Arial" panose="020B0604020202020204" pitchFamily="34" charset="0"/>
              </a:rPr>
              <a:t>Consider</a:t>
            </a:r>
            <a:r>
              <a:rPr lang="en-US" altLang="en-US" baseline="0" dirty="0" smtClean="0">
                <a:latin typeface="Arial" panose="020B0604020202020204" pitchFamily="34" charset="0"/>
              </a:rPr>
              <a:t> also placing the compost pile on a concrete pad or paved area if rats are a problem. </a:t>
            </a:r>
            <a:r>
              <a:rPr lang="en-US" altLang="en-US" dirty="0" smtClean="0">
                <a:latin typeface="Arial" panose="020B0604020202020204" pitchFamily="34" charset="0"/>
              </a:rPr>
              <a:t>Rats are burrowing animals</a:t>
            </a:r>
            <a:r>
              <a:rPr lang="en-US" altLang="en-US" baseline="0" dirty="0" smtClean="0">
                <a:latin typeface="Arial" panose="020B0604020202020204" pitchFamily="34" charset="0"/>
              </a:rPr>
              <a:t> and</a:t>
            </a:r>
            <a:r>
              <a:rPr lang="en-US" altLang="en-US" dirty="0" smtClean="0">
                <a:latin typeface="Arial" panose="020B0604020202020204" pitchFamily="34" charset="0"/>
              </a:rPr>
              <a:t> will not be able to burrow through the concrete. </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B647CC-F4BD-4A57-97E3-8A67144EA014}" type="slidenum">
              <a:rPr lang="en-US" altLang="en-US" smtClean="0"/>
              <a:pPr/>
              <a:t>25</a:t>
            </a:fld>
            <a:endParaRPr lang="en-US" altLang="en-US" dirty="0" smtClean="0"/>
          </a:p>
        </p:txBody>
      </p:sp>
    </p:spTree>
    <p:extLst>
      <p:ext uri="{BB962C8B-B14F-4D97-AF65-F5344CB8AC3E}">
        <p14:creationId xmlns:p14="http://schemas.microsoft.com/office/powerpoint/2010/main" val="3060163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Once you</a:t>
            </a:r>
            <a:r>
              <a:rPr lang="en-US" altLang="en-US" baseline="0" dirty="0" smtClean="0">
                <a:latin typeface="Arial" panose="020B0604020202020204" pitchFamily="34" charset="0"/>
              </a:rPr>
              <a:t> have finished compost, i</a:t>
            </a:r>
            <a:r>
              <a:rPr lang="en-US" altLang="en-US" dirty="0" smtClean="0">
                <a:latin typeface="Arial" panose="020B0604020202020204" pitchFamily="34" charset="0"/>
              </a:rPr>
              <a:t>t is best</a:t>
            </a:r>
            <a:r>
              <a:rPr lang="en-US" altLang="en-US" baseline="0" dirty="0" smtClean="0">
                <a:latin typeface="Arial" panose="020B0604020202020204" pitchFamily="34" charset="0"/>
              </a:rPr>
              <a:t> to incorporate the compost into your soil before planting the garden. </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When using</a:t>
            </a:r>
            <a:r>
              <a:rPr lang="en-US" altLang="en-US" baseline="0" dirty="0" smtClean="0">
                <a:latin typeface="Arial" panose="020B0604020202020204" pitchFamily="34" charset="0"/>
              </a:rPr>
              <a:t> the compost, apply ½ an inch of compost to the soil surface and then till the compost into the top 6 inches of soil. </a:t>
            </a:r>
          </a:p>
          <a:p>
            <a:endParaRPr lang="en-US" altLang="en-US" baseline="0"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3-5 cubic feet of compost will provide a 1/2 inch layer of organic matter over a 100 square foot area. </a:t>
            </a:r>
          </a:p>
          <a:p>
            <a:endParaRPr lang="en-US" altLang="en-US" dirty="0" smtClean="0">
              <a:latin typeface="Arial" panose="020B0604020202020204" pitchFamily="34" charset="0"/>
            </a:endParaRPr>
          </a:p>
          <a:p>
            <a:r>
              <a:rPr lang="en-US" altLang="en-US" dirty="0" smtClean="0">
                <a:latin typeface="Arial" panose="020B0604020202020204" pitchFamily="34" charset="0"/>
              </a:rPr>
              <a:t>Compost can also be used as a mulch</a:t>
            </a:r>
            <a:r>
              <a:rPr lang="en-US" altLang="en-US" baseline="0" dirty="0" smtClean="0">
                <a:latin typeface="Arial" panose="020B0604020202020204" pitchFamily="34" charset="0"/>
              </a:rPr>
              <a:t> throughout the growing season. </a:t>
            </a:r>
            <a:endParaRPr lang="en-US" altLang="en-US" dirty="0" smtClean="0">
              <a:latin typeface="Arial" panose="020B0604020202020204" pitchFamily="34"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F978EA-A073-46D5-A7FC-0D92CEEC1638}" type="slidenum">
              <a:rPr lang="en-US" altLang="en-US" smtClean="0"/>
              <a:pPr/>
              <a:t>26</a:t>
            </a:fld>
            <a:endParaRPr lang="en-US" altLang="en-US" dirty="0" smtClean="0"/>
          </a:p>
        </p:txBody>
      </p:sp>
    </p:spTree>
    <p:extLst>
      <p:ext uri="{BB962C8B-B14F-4D97-AF65-F5344CB8AC3E}">
        <p14:creationId xmlns:p14="http://schemas.microsoft.com/office/powerpoint/2010/main" val="520129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This</a:t>
            </a:r>
            <a:r>
              <a:rPr lang="en-US" altLang="en-US" baseline="0" dirty="0" smtClean="0">
                <a:latin typeface="Arial" panose="020B0604020202020204" pitchFamily="34" charset="0"/>
              </a:rPr>
              <a:t> composting video is available on YouTube which was produced by Rutgers Cooperative Extension of Middlesex County. It provides a good summary on composting and is about 5 minutes long. </a:t>
            </a:r>
            <a:endParaRPr lang="en-US" altLang="en-US"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i="0" baseline="0" dirty="0" smtClean="0">
                <a:latin typeface="Arial" panose="020B0604020202020204" pitchFamily="34" charset="0"/>
              </a:rPr>
              <a:t>Note to presenter: </a:t>
            </a:r>
            <a:r>
              <a:rPr lang="en-US" altLang="en-US" dirty="0" smtClean="0">
                <a:latin typeface="Arial" panose="020B0604020202020204" pitchFamily="34" charset="0"/>
              </a:rPr>
              <a:t>This is an optional video the presenter can show.</a:t>
            </a:r>
            <a:r>
              <a:rPr lang="en-US" altLang="en-US" baseline="0" dirty="0" smtClean="0">
                <a:latin typeface="Arial" panose="020B0604020202020204" pitchFamily="34" charset="0"/>
              </a:rPr>
              <a:t> </a:t>
            </a:r>
            <a:endParaRPr lang="en-US" altLang="en-US" dirty="0" smtClean="0">
              <a:latin typeface="Arial" panose="020B0604020202020204" pitchFamily="34" charset="0"/>
            </a:endParaRPr>
          </a:p>
          <a:p>
            <a:r>
              <a:rPr lang="en-US" altLang="en-US" dirty="0" smtClean="0">
                <a:latin typeface="Arial" panose="020B0604020202020204" pitchFamily="34" charset="0"/>
              </a:rPr>
              <a:t>It is available at https://www.youtube.com/watch?v=kdrrRWRWEYg&amp;feature=youtu.be</a:t>
            </a:r>
          </a:p>
          <a:p>
            <a:endParaRPr lang="en-US" altLang="en-US" dirty="0" smtClean="0">
              <a:latin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EE8182-46B8-41AC-9F85-DDBF2B639D69}" type="slidenum">
              <a:rPr lang="en-US" altLang="en-US" smtClean="0"/>
              <a:pPr/>
              <a:t>27</a:t>
            </a:fld>
            <a:endParaRPr lang="en-US" altLang="en-US" dirty="0" smtClean="0"/>
          </a:p>
        </p:txBody>
      </p:sp>
    </p:spTree>
    <p:extLst>
      <p:ext uri="{BB962C8B-B14F-4D97-AF65-F5344CB8AC3E}">
        <p14:creationId xmlns:p14="http://schemas.microsoft.com/office/powerpoint/2010/main" val="2471536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summary, composting is easy</a:t>
            </a:r>
            <a:r>
              <a:rPr lang="en-US" baseline="0" dirty="0" smtClean="0"/>
              <a:t>… especially if you understand the science behind it and can do some planning for managing the pile in a school or community garden. </a:t>
            </a:r>
          </a:p>
          <a:p>
            <a:endParaRPr lang="en-US" baseline="0" dirty="0" smtClean="0"/>
          </a:p>
          <a:p>
            <a:r>
              <a:rPr lang="en-US" baseline="0" dirty="0" smtClean="0"/>
              <a:t>Remember that nitrogen from the green material, plus carbon from the brown material, plus oxygen from turning the pile, plus water for moisture will equal composting success! </a:t>
            </a:r>
            <a:endParaRPr lang="en-US" dirty="0"/>
          </a:p>
        </p:txBody>
      </p:sp>
      <p:sp>
        <p:nvSpPr>
          <p:cNvPr id="4" name="Slide Number Placeholder 3"/>
          <p:cNvSpPr>
            <a:spLocks noGrp="1"/>
          </p:cNvSpPr>
          <p:nvPr>
            <p:ph type="sldNum" sz="quarter" idx="10"/>
          </p:nvPr>
        </p:nvSpPr>
        <p:spPr/>
        <p:txBody>
          <a:bodyPr/>
          <a:lstStyle/>
          <a:p>
            <a:pPr>
              <a:defRPr/>
            </a:pPr>
            <a:fld id="{23B24F9C-ED9E-448E-A96A-6569F060EE0B}" type="slidenum">
              <a:rPr lang="en-US" altLang="en-US" smtClean="0"/>
              <a:pPr>
                <a:defRPr/>
              </a:pPr>
              <a:t>28</a:t>
            </a:fld>
            <a:endParaRPr lang="en-US" altLang="en-US" dirty="0"/>
          </a:p>
        </p:txBody>
      </p:sp>
    </p:spTree>
    <p:extLst>
      <p:ext uri="{BB962C8B-B14F-4D97-AF65-F5344CB8AC3E}">
        <p14:creationId xmlns:p14="http://schemas.microsoft.com/office/powerpoint/2010/main" val="1987351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140990-3892-4516-9E9F-4697691D8B15}" type="slidenum">
              <a:rPr lang="en-US" altLang="en-US" smtClean="0"/>
              <a:pPr/>
              <a:t>29</a:t>
            </a:fld>
            <a:endParaRPr lang="en-US" altLang="en-US" dirty="0" smtClean="0"/>
          </a:p>
        </p:txBody>
      </p:sp>
    </p:spTree>
    <p:extLst>
      <p:ext uri="{BB962C8B-B14F-4D97-AF65-F5344CB8AC3E}">
        <p14:creationId xmlns:p14="http://schemas.microsoft.com/office/powerpoint/2010/main" val="2070080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Composting happens when organisms in the soil break down or decompose the organic material.  The dark, rich crumbly material that results is compost. </a:t>
            </a:r>
          </a:p>
          <a:p>
            <a:endParaRPr lang="en-US" altLang="en-US" dirty="0" smtClean="0">
              <a:latin typeface="Arial" panose="020B0604020202020204" pitchFamily="34" charset="0"/>
            </a:endParaRPr>
          </a:p>
          <a:p>
            <a:r>
              <a:rPr lang="en-US" altLang="en-US" dirty="0" smtClean="0">
                <a:latin typeface="Arial" panose="020B0604020202020204" pitchFamily="34" charset="0"/>
              </a:rPr>
              <a:t>Many organisms are involved in making compost including worms, insects (arthropods, mites, millipedes) bacteria, and fungi. </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74E3C2-32B1-42BF-9EA2-D05B01F5655E}" type="slidenum">
              <a:rPr lang="en-US" altLang="en-US" smtClean="0"/>
              <a:pPr/>
              <a:t>3</a:t>
            </a:fld>
            <a:endParaRPr lang="en-US" altLang="en-US" dirty="0" smtClean="0"/>
          </a:p>
        </p:txBody>
      </p:sp>
    </p:spTree>
    <p:extLst>
      <p:ext uri="{BB962C8B-B14F-4D97-AF65-F5344CB8AC3E}">
        <p14:creationId xmlns:p14="http://schemas.microsoft.com/office/powerpoint/2010/main" val="911727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Thank you for attending this program. </a:t>
            </a:r>
          </a:p>
          <a:p>
            <a:r>
              <a:rPr lang="en-US" altLang="en-US" dirty="0" smtClean="0">
                <a:latin typeface="Arial" panose="020B0604020202020204" pitchFamily="34" charset="0"/>
              </a:rPr>
              <a:t>Here is a list of other Rutgers Cooperative Extension Community Gardening lectures that are available. </a:t>
            </a:r>
          </a:p>
          <a:p>
            <a:endParaRPr lang="en-US" altLang="en-US" dirty="0" smtClean="0">
              <a:latin typeface="Arial" panose="020B0604020202020204"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20BFBD-DCE2-444C-9BB1-D8C6540D9C4A}" type="slidenum">
              <a:rPr lang="en-US" altLang="en-US" smtClean="0"/>
              <a:pPr/>
              <a:t>30</a:t>
            </a:fld>
            <a:endParaRPr lang="en-US" altLang="en-US" dirty="0" smtClean="0"/>
          </a:p>
        </p:txBody>
      </p:sp>
    </p:spTree>
    <p:extLst>
      <p:ext uri="{BB962C8B-B14F-4D97-AF65-F5344CB8AC3E}">
        <p14:creationId xmlns:p14="http://schemas.microsoft.com/office/powerpoint/2010/main" val="1463340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team</a:t>
            </a:r>
            <a:r>
              <a:rPr lang="en-US" baseline="0" dirty="0" smtClean="0"/>
              <a:t> of Rutgers Cooperative Extension faculty and staff developed these presentations. </a:t>
            </a:r>
            <a:endParaRPr lang="en-US" dirty="0"/>
          </a:p>
        </p:txBody>
      </p:sp>
      <p:sp>
        <p:nvSpPr>
          <p:cNvPr id="4" name="Slide Number Placeholder 3"/>
          <p:cNvSpPr>
            <a:spLocks noGrp="1"/>
          </p:cNvSpPr>
          <p:nvPr>
            <p:ph type="sldNum" sz="quarter" idx="10"/>
          </p:nvPr>
        </p:nvSpPr>
        <p:spPr/>
        <p:txBody>
          <a:bodyPr/>
          <a:lstStyle/>
          <a:p>
            <a:pPr>
              <a:defRPr/>
            </a:pPr>
            <a:fld id="{23B24F9C-ED9E-448E-A96A-6569F060EE0B}" type="slidenum">
              <a:rPr lang="en-US" altLang="en-US" smtClean="0"/>
              <a:pPr>
                <a:defRPr/>
              </a:pPr>
              <a:t>31</a:t>
            </a:fld>
            <a:endParaRPr lang="en-US" altLang="en-US" dirty="0"/>
          </a:p>
        </p:txBody>
      </p:sp>
    </p:spTree>
    <p:extLst>
      <p:ext uri="{BB962C8B-B14F-4D97-AF65-F5344CB8AC3E}">
        <p14:creationId xmlns:p14="http://schemas.microsoft.com/office/powerpoint/2010/main" val="253656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additional</a:t>
            </a:r>
            <a:r>
              <a:rPr lang="en-US" baseline="0" dirty="0" smtClean="0"/>
              <a:t> content and photo credits. </a:t>
            </a:r>
            <a:endParaRPr lang="en-US" dirty="0"/>
          </a:p>
        </p:txBody>
      </p:sp>
      <p:sp>
        <p:nvSpPr>
          <p:cNvPr id="4" name="Slide Number Placeholder 3"/>
          <p:cNvSpPr>
            <a:spLocks noGrp="1"/>
          </p:cNvSpPr>
          <p:nvPr>
            <p:ph type="sldNum" sz="quarter" idx="10"/>
          </p:nvPr>
        </p:nvSpPr>
        <p:spPr/>
        <p:txBody>
          <a:bodyPr/>
          <a:lstStyle/>
          <a:p>
            <a:pPr>
              <a:defRPr/>
            </a:pPr>
            <a:fld id="{23B24F9C-ED9E-448E-A96A-6569F060EE0B}" type="slidenum">
              <a:rPr lang="en-US" altLang="en-US" smtClean="0"/>
              <a:pPr>
                <a:defRPr/>
              </a:pPr>
              <a:t>32</a:t>
            </a:fld>
            <a:endParaRPr lang="en-US" altLang="en-US" dirty="0"/>
          </a:p>
        </p:txBody>
      </p:sp>
    </p:spTree>
    <p:extLst>
      <p:ext uri="{BB962C8B-B14F-4D97-AF65-F5344CB8AC3E}">
        <p14:creationId xmlns:p14="http://schemas.microsoft.com/office/powerpoint/2010/main" val="2331687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Thank you for attending this Rutgers Cooperative Extension program.</a:t>
            </a:r>
          </a:p>
          <a:p>
            <a:endParaRPr lang="en-US" altLang="en-US" dirty="0" smtClean="0">
              <a:latin typeface="Arial" panose="020B0604020202020204" pitchFamily="34"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865B29-8B63-4BDC-9A6B-670A025E19A7}" type="slidenum">
              <a:rPr lang="en-US" altLang="en-US" smtClean="0"/>
              <a:pPr/>
              <a:t>33</a:t>
            </a:fld>
            <a:endParaRPr lang="en-US" altLang="en-US" dirty="0" smtClean="0"/>
          </a:p>
        </p:txBody>
      </p:sp>
    </p:spTree>
    <p:extLst>
      <p:ext uri="{BB962C8B-B14F-4D97-AF65-F5344CB8AC3E}">
        <p14:creationId xmlns:p14="http://schemas.microsoft.com/office/powerpoint/2010/main" val="3092238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Need more information? Rutgers Master Gardeners are trained volunteers who provide research based information from Rutgers Cooperative Extension, the New Jersey Agricultural Experiment Station.  Rutgers Master Gardeners operate “Garden Helplines” in their local county Rutgers Cooperative Extension office, that you can call, email or visit.  You are welcome to bring samples of vegetable plant problems and insects to the office for identification and management advice.  </a:t>
            </a:r>
          </a:p>
          <a:p>
            <a:endParaRPr lang="en-US" altLang="en-US" dirty="0" smtClean="0">
              <a:latin typeface="Arial" panose="020B0604020202020204" pitchFamily="34" charset="0"/>
            </a:endParaRPr>
          </a:p>
          <a:p>
            <a:r>
              <a:rPr lang="en-US" altLang="en-US" dirty="0" smtClean="0">
                <a:latin typeface="Arial" panose="020B0604020202020204" pitchFamily="34" charset="0"/>
              </a:rPr>
              <a:t>Rutgers Master Gardeners are a great educational resource for your community garden.  We wish you the best harvests in your community garden!</a:t>
            </a:r>
          </a:p>
          <a:p>
            <a:endParaRPr lang="en-US" dirty="0"/>
          </a:p>
        </p:txBody>
      </p:sp>
      <p:sp>
        <p:nvSpPr>
          <p:cNvPr id="4" name="Slide Number Placeholder 3"/>
          <p:cNvSpPr>
            <a:spLocks noGrp="1"/>
          </p:cNvSpPr>
          <p:nvPr>
            <p:ph type="sldNum" sz="quarter" idx="10"/>
          </p:nvPr>
        </p:nvSpPr>
        <p:spPr/>
        <p:txBody>
          <a:bodyPr/>
          <a:lstStyle/>
          <a:p>
            <a:pPr>
              <a:defRPr/>
            </a:pPr>
            <a:fld id="{23B24F9C-ED9E-448E-A96A-6569F060EE0B}" type="slidenum">
              <a:rPr lang="en-US" altLang="en-US" smtClean="0"/>
              <a:pPr>
                <a:defRPr/>
              </a:pPr>
              <a:t>34</a:t>
            </a:fld>
            <a:endParaRPr lang="en-US" altLang="en-US" dirty="0"/>
          </a:p>
        </p:txBody>
      </p:sp>
    </p:spTree>
    <p:extLst>
      <p:ext uri="{BB962C8B-B14F-4D97-AF65-F5344CB8AC3E}">
        <p14:creationId xmlns:p14="http://schemas.microsoft.com/office/powerpoint/2010/main" val="2006645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p:txBody>
          <a:bodyPr>
            <a:normAutofit fontScale="70000" lnSpcReduction="20000"/>
          </a:bodyPr>
          <a:lstStyle/>
          <a:p>
            <a:pPr eaLnBrk="1" hangingPunct="1">
              <a:spcBef>
                <a:spcPct val="0"/>
              </a:spcBef>
              <a:defRPr/>
            </a:pPr>
            <a:r>
              <a:rPr lang="en-US" dirty="0" smtClean="0"/>
              <a:t>There is incredible species diversity in the soil that together forms the soil food web. Energy and nutrients are converted into different forms as one species eats another as indicated by the arrows in this diagram.  </a:t>
            </a:r>
          </a:p>
          <a:p>
            <a:pPr eaLnBrk="1" hangingPunct="1">
              <a:spcBef>
                <a:spcPct val="0"/>
              </a:spcBef>
              <a:defRPr/>
            </a:pPr>
            <a:endParaRPr lang="en-US" dirty="0" smtClean="0"/>
          </a:p>
          <a:p>
            <a:pPr eaLnBrk="1" hangingPunct="1">
              <a:spcBef>
                <a:spcPct val="0"/>
              </a:spcBef>
              <a:defRPr/>
            </a:pPr>
            <a:r>
              <a:rPr lang="en-US" dirty="0" smtClean="0"/>
              <a:t>This diagram from United</a:t>
            </a:r>
            <a:r>
              <a:rPr lang="en-US" baseline="0" dirty="0" smtClean="0"/>
              <a:t> States Department of Agriculture (USDA)</a:t>
            </a:r>
            <a:r>
              <a:rPr lang="en-US" dirty="0" smtClean="0"/>
              <a:t> is a simplified model of the soil food web. Several connected trophic levels make a food web. A trophic level is just a level of the food chain. </a:t>
            </a:r>
          </a:p>
          <a:p>
            <a:pPr eaLnBrk="1" hangingPunct="1">
              <a:spcBef>
                <a:spcPct val="0"/>
              </a:spcBef>
              <a:defRPr/>
            </a:pPr>
            <a:endParaRPr lang="en-US" dirty="0" smtClean="0"/>
          </a:p>
          <a:p>
            <a:pPr eaLnBrk="1" hangingPunct="1">
              <a:spcBef>
                <a:spcPct val="0"/>
              </a:spcBef>
              <a:defRPr/>
            </a:pPr>
            <a:r>
              <a:rPr lang="en-US" dirty="0" smtClean="0"/>
              <a:t>In this diagram, the basis of the food web are the photosynthesizers, which are the plants that are then broken down by the next trophic level, the bacteria, fungi, and nematodes, which are in turn broken down by higher order species in the food chain. </a:t>
            </a:r>
          </a:p>
          <a:p>
            <a:pPr eaLnBrk="1" hangingPunct="1">
              <a:spcBef>
                <a:spcPct val="0"/>
              </a:spcBef>
              <a:defRPr/>
            </a:pPr>
            <a:endParaRPr lang="en-US" dirty="0" smtClean="0"/>
          </a:p>
          <a:p>
            <a:pPr eaLnBrk="1" hangingPunct="1">
              <a:spcBef>
                <a:spcPct val="0"/>
              </a:spcBef>
              <a:defRPr/>
            </a:pPr>
            <a:r>
              <a:rPr lang="en-US" dirty="0" smtClean="0"/>
              <a:t>The soil food web and composting is a great way to teach youth about relationships in ecosystems, the cycling of matter, and reducing waste. </a:t>
            </a:r>
          </a:p>
          <a:p>
            <a:pPr eaLnBrk="1" hangingPunct="1">
              <a:spcBef>
                <a:spcPct val="0"/>
              </a:spcBef>
              <a:defRPr/>
            </a:pPr>
            <a:endParaRPr lang="en-US" dirty="0" smtClean="0"/>
          </a:p>
          <a:p>
            <a:pPr eaLnBrk="1" hangingPunct="1">
              <a:spcBef>
                <a:spcPct val="0"/>
              </a:spcBef>
              <a:defRPr/>
            </a:pPr>
            <a:endParaRPr lang="en-US" dirty="0" smtClean="0"/>
          </a:p>
          <a:p>
            <a:pPr eaLnBrk="1" hangingPunct="1">
              <a:spcBef>
                <a:spcPct val="0"/>
              </a:spcBef>
              <a:defRPr/>
            </a:pPr>
            <a:r>
              <a:rPr lang="en-US" b="1" i="1" dirty="0" smtClean="0"/>
              <a:t>Note to speaker: It is up to you how much detail you want to go into on the soil food web. Below is background information for the speaker which you may or may not want to go through with the class. </a:t>
            </a:r>
          </a:p>
          <a:p>
            <a:pPr eaLnBrk="1" hangingPunct="1">
              <a:spcBef>
                <a:spcPct val="0"/>
              </a:spcBef>
              <a:defRPr/>
            </a:pPr>
            <a:endParaRPr lang="en-US" dirty="0" smtClean="0"/>
          </a:p>
          <a:p>
            <a:pPr eaLnBrk="1" hangingPunct="1">
              <a:spcBef>
                <a:spcPct val="0"/>
              </a:spcBef>
              <a:defRPr/>
            </a:pPr>
            <a:r>
              <a:rPr lang="en-US" dirty="0" smtClean="0"/>
              <a:t>The basis of the soil food web are the photosynthesizers- the plants which fix carbon dioxide from the atmosphere. </a:t>
            </a:r>
          </a:p>
          <a:p>
            <a:pPr eaLnBrk="1" hangingPunct="1">
              <a:spcBef>
                <a:spcPct val="0"/>
              </a:spcBef>
              <a:defRPr/>
            </a:pPr>
            <a:endParaRPr lang="en-US" dirty="0" smtClean="0"/>
          </a:p>
          <a:p>
            <a:pPr eaLnBrk="1" hangingPunct="1">
              <a:spcBef>
                <a:spcPct val="0"/>
              </a:spcBef>
              <a:defRPr/>
            </a:pPr>
            <a:r>
              <a:rPr lang="en-US" dirty="0" smtClean="0"/>
              <a:t>The bacteria are in the 2</a:t>
            </a:r>
            <a:r>
              <a:rPr lang="en-US" baseline="30000" dirty="0" smtClean="0"/>
              <a:t>nd</a:t>
            </a:r>
            <a:r>
              <a:rPr lang="en-US" dirty="0" smtClean="0"/>
              <a:t> tropic level- these are single celled organisms. There can be 1 million to 6 million bacteria per teaspoon of soil. </a:t>
            </a:r>
          </a:p>
          <a:p>
            <a:pPr eaLnBrk="1" hangingPunct="1">
              <a:spcBef>
                <a:spcPct val="0"/>
              </a:spcBef>
              <a:defRPr/>
            </a:pPr>
            <a:endParaRPr lang="en-US" dirty="0" smtClean="0"/>
          </a:p>
          <a:p>
            <a:pPr eaLnBrk="1" hangingPunct="1">
              <a:spcBef>
                <a:spcPct val="0"/>
              </a:spcBef>
              <a:defRPr/>
            </a:pPr>
            <a:r>
              <a:rPr lang="en-US" dirty="0" smtClean="0"/>
              <a:t>Fungi are also in 2</a:t>
            </a:r>
            <a:r>
              <a:rPr lang="en-US" baseline="30000" dirty="0" smtClean="0"/>
              <a:t>nd</a:t>
            </a:r>
            <a:r>
              <a:rPr lang="en-US" dirty="0" smtClean="0"/>
              <a:t> tropic level and are multi-celled organisms. They form long chains called hyphae. There can be 5 to 60,000 meters of fungal hyphae per gram of soil.</a:t>
            </a:r>
          </a:p>
          <a:p>
            <a:pPr eaLnBrk="1" hangingPunct="1">
              <a:spcBef>
                <a:spcPct val="0"/>
              </a:spcBef>
              <a:defRPr/>
            </a:pPr>
            <a:endParaRPr lang="en-US" dirty="0" smtClean="0"/>
          </a:p>
          <a:p>
            <a:pPr eaLnBrk="1" hangingPunct="1">
              <a:spcBef>
                <a:spcPct val="0"/>
              </a:spcBef>
              <a:defRPr/>
            </a:pPr>
            <a:r>
              <a:rPr lang="en-US" dirty="0" smtClean="0"/>
              <a:t>Protozoa are part of the 3</a:t>
            </a:r>
            <a:r>
              <a:rPr lang="en-US" baseline="30000" dirty="0" smtClean="0"/>
              <a:t>rd</a:t>
            </a:r>
            <a:r>
              <a:rPr lang="en-US" dirty="0" smtClean="0"/>
              <a:t> tropic level that feed on bacteria and fungi. These are highly mobile single celled organisms (Ciliates, flagellates, amoebas) and there can be 100 to 100,000 per teaspoon of soil. </a:t>
            </a:r>
          </a:p>
          <a:p>
            <a:pPr eaLnBrk="1" hangingPunct="1">
              <a:spcBef>
                <a:spcPct val="0"/>
              </a:spcBef>
              <a:defRPr/>
            </a:pPr>
            <a:endParaRPr lang="en-US" dirty="0" smtClean="0"/>
          </a:p>
          <a:p>
            <a:pPr eaLnBrk="1" hangingPunct="1">
              <a:spcBef>
                <a:spcPct val="0"/>
              </a:spcBef>
              <a:defRPr/>
            </a:pPr>
            <a:r>
              <a:rPr lang="en-US" dirty="0" smtClean="0"/>
              <a:t>Nematodes can be in the third or fourth tropic level. These are microscopic, parasitic worms that feed on protozoa, fungi, and bacteria. There can be 5-500 in one teaspoon. </a:t>
            </a:r>
          </a:p>
          <a:p>
            <a:pPr eaLnBrk="1" hangingPunct="1">
              <a:spcBef>
                <a:spcPct val="0"/>
              </a:spcBef>
              <a:defRPr/>
            </a:pPr>
            <a:endParaRPr lang="en-US" dirty="0" smtClean="0"/>
          </a:p>
          <a:p>
            <a:pPr eaLnBrk="1" hangingPunct="1">
              <a:spcBef>
                <a:spcPct val="0"/>
              </a:spcBef>
              <a:defRPr/>
            </a:pPr>
            <a:r>
              <a:rPr lang="en-US" dirty="0" smtClean="0"/>
              <a:t>Then we get into the higher level predators like the arthropods which are joint-legged invertebrates (sow bugs, beetles, millipedes, etc.). </a:t>
            </a:r>
          </a:p>
          <a:p>
            <a:pPr eaLnBrk="1" hangingPunct="1">
              <a:spcBef>
                <a:spcPct val="0"/>
              </a:spcBef>
              <a:defRPr/>
            </a:pPr>
            <a:endParaRPr lang="en-US" dirty="0" smtClean="0"/>
          </a:p>
          <a:p>
            <a:pPr eaLnBrk="1" hangingPunct="1">
              <a:spcBef>
                <a:spcPct val="0"/>
              </a:spcBef>
              <a:defRPr/>
            </a:pPr>
            <a:r>
              <a:rPr lang="en-US" dirty="0" smtClean="0"/>
              <a:t>Earthworms are also an important part of the food web. Their castings are enriched with essential elements needed for plant growth. Earthworms contribute to soil structure through burrowing creating spaces in the soil for air and water. </a:t>
            </a:r>
          </a:p>
          <a:p>
            <a:pPr>
              <a:defRPr/>
            </a:pPr>
            <a:endParaRPr lang="en-US" dirty="0" smtClean="0"/>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63AC34-DB6B-49AE-B938-9D235F40E728}" type="slidenum">
              <a:rPr lang="en-US" altLang="en-US" smtClean="0"/>
              <a:pPr/>
              <a:t>4</a:t>
            </a:fld>
            <a:endParaRPr lang="en-US" altLang="en-US" dirty="0" smtClean="0"/>
          </a:p>
        </p:txBody>
      </p:sp>
    </p:spTree>
    <p:extLst>
      <p:ext uri="{BB962C8B-B14F-4D97-AF65-F5344CB8AC3E}">
        <p14:creationId xmlns:p14="http://schemas.microsoft.com/office/powerpoint/2010/main" val="979627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p:txBody>
          <a:bodyPr>
            <a:normAutofit fontScale="92500" lnSpcReduction="20000"/>
          </a:bodyPr>
          <a:lstStyle/>
          <a:p>
            <a:pPr marL="0" lvl="2">
              <a:defRPr/>
            </a:pPr>
            <a:r>
              <a:rPr lang="en-US" dirty="0" smtClean="0">
                <a:latin typeface="Arial" panose="020B0604020202020204" pitchFamily="34" charset="0"/>
                <a:ea typeface="ＭＳ Ｐゴシック" pitchFamily="34" charset="-128"/>
                <a:cs typeface="Arial" panose="020B0604020202020204" pitchFamily="34" charset="0"/>
              </a:rPr>
              <a:t>There are many benefits to using compost:</a:t>
            </a:r>
          </a:p>
          <a:p>
            <a:pPr marL="0" lvl="2">
              <a:defRPr/>
            </a:pPr>
            <a:endParaRPr lang="en-US" dirty="0" smtClean="0">
              <a:latin typeface="Arial" panose="020B0604020202020204" pitchFamily="34" charset="0"/>
              <a:ea typeface="ＭＳ Ｐゴシック" pitchFamily="34" charset="-128"/>
              <a:cs typeface="Arial" panose="020B0604020202020204" pitchFamily="34" charset="0"/>
            </a:endParaRPr>
          </a:p>
          <a:p>
            <a:pPr marL="0" lvl="2">
              <a:defRPr/>
            </a:pPr>
            <a:r>
              <a:rPr lang="en-US" dirty="0" smtClean="0">
                <a:latin typeface="Arial" panose="020B0604020202020204" pitchFamily="34" charset="0"/>
                <a:ea typeface="ＭＳ Ｐゴシック" pitchFamily="34" charset="-128"/>
                <a:cs typeface="Arial" panose="020B0604020202020204" pitchFamily="34" charset="0"/>
              </a:rPr>
              <a:t>By incorporating compost into the top 4 to 6 inches of the soil, the structure and texture of the soil is improved: a crumbly substance like compost is often just what soils need to improve its </a:t>
            </a:r>
            <a:r>
              <a:rPr lang="ja-JP" altLang="en-US" dirty="0" smtClean="0">
                <a:latin typeface="Arial" panose="020B0604020202020204" pitchFamily="34" charset="0"/>
                <a:cs typeface="Arial" panose="020B0604020202020204" pitchFamily="34" charset="0"/>
              </a:rPr>
              <a:t>“</a:t>
            </a:r>
            <a:r>
              <a:rPr lang="en-US" altLang="ja-JP" dirty="0" smtClean="0">
                <a:latin typeface="Arial" panose="020B0604020202020204" pitchFamily="34" charset="0"/>
                <a:cs typeface="Arial" panose="020B0604020202020204" pitchFamily="34" charset="0"/>
              </a:rPr>
              <a:t>workability”.  Garden soil should ideally have </a:t>
            </a:r>
            <a:r>
              <a:rPr lang="en-US" dirty="0" smtClean="0">
                <a:latin typeface="Arial" panose="020B0604020202020204" pitchFamily="34" charset="0"/>
                <a:cs typeface="Arial" panose="020B0604020202020204" pitchFamily="34" charset="0"/>
              </a:rPr>
              <a:t>3-5% organic matter.  Compost can meet this need, for all soil textures. </a:t>
            </a:r>
          </a:p>
          <a:p>
            <a:pPr>
              <a:defRPr/>
            </a:pPr>
            <a:endParaRPr lang="en-US" altLang="ja-JP" dirty="0" smtClean="0">
              <a:latin typeface="Arial" panose="020B0604020202020204" pitchFamily="34" charset="0"/>
              <a:cs typeface="Arial" panose="020B0604020202020204" pitchFamily="34" charset="0"/>
            </a:endParaRPr>
          </a:p>
          <a:p>
            <a:pPr>
              <a:defRPr/>
            </a:pPr>
            <a:r>
              <a:rPr lang="en-US" dirty="0" smtClean="0">
                <a:latin typeface="Arial" panose="020B0604020202020204" pitchFamily="34" charset="0"/>
                <a:ea typeface="ＭＳ Ｐゴシック" pitchFamily="34" charset="-128"/>
                <a:cs typeface="Arial" panose="020B0604020202020204" pitchFamily="34" charset="0"/>
              </a:rPr>
              <a:t>Incorporating compost can improve soil aeration which is important for plant roots. Air space in soil stimulates healthy root development.</a:t>
            </a:r>
          </a:p>
          <a:p>
            <a:pPr>
              <a:defRPr/>
            </a:pPr>
            <a:r>
              <a:rPr lang="en-US" dirty="0" smtClean="0">
                <a:latin typeface="Arial" panose="020B0604020202020204" pitchFamily="34" charset="0"/>
                <a:ea typeface="ＭＳ Ｐゴシック" pitchFamily="34" charset="-128"/>
                <a:cs typeface="Arial" panose="020B0604020202020204" pitchFamily="34" charset="0"/>
              </a:rPr>
              <a:t>In clay soils, compost can help improve soil drainage. Anyone that has clay soils knows that they are very slow to drain. </a:t>
            </a:r>
          </a:p>
          <a:p>
            <a:pPr>
              <a:defRPr/>
            </a:pPr>
            <a:endParaRPr lang="en-US" dirty="0" smtClean="0">
              <a:latin typeface="Arial" panose="020B0604020202020204" pitchFamily="34" charset="0"/>
              <a:ea typeface="ＭＳ Ｐゴシック" pitchFamily="34" charset="-128"/>
              <a:cs typeface="Arial" panose="020B0604020202020204" pitchFamily="34" charset="0"/>
            </a:endParaRPr>
          </a:p>
          <a:p>
            <a:pPr>
              <a:defRPr/>
            </a:pPr>
            <a:r>
              <a:rPr lang="en-US" dirty="0" smtClean="0">
                <a:latin typeface="Arial" panose="020B0604020202020204" pitchFamily="34" charset="0"/>
                <a:ea typeface="ＭＳ Ｐゴシック" pitchFamily="34" charset="-128"/>
                <a:cs typeface="Arial" panose="020B0604020202020204" pitchFamily="34" charset="0"/>
              </a:rPr>
              <a:t>On the other hand, compost acts as a sponge holding on to water and nutrients (from fertilizers), decreasing the need for watering and repeated fertilizing. This can be a benefit in sandy soils that drain and dry out very quickly.</a:t>
            </a:r>
          </a:p>
          <a:p>
            <a:pPr>
              <a:defRPr/>
            </a:pPr>
            <a:endParaRPr lang="en-US" dirty="0" smtClean="0">
              <a:latin typeface="Arial" panose="020B0604020202020204" pitchFamily="34" charset="0"/>
              <a:ea typeface="ＭＳ Ｐゴシック" pitchFamily="34" charset="-128"/>
              <a:cs typeface="Arial" panose="020B0604020202020204" pitchFamily="34" charset="0"/>
            </a:endParaRPr>
          </a:p>
          <a:p>
            <a:pPr>
              <a:defRPr/>
            </a:pPr>
            <a:r>
              <a:rPr lang="en-US" dirty="0" smtClean="0">
                <a:latin typeface="Arial" panose="020B0604020202020204" pitchFamily="34" charset="0"/>
                <a:cs typeface="Arial" panose="020B0604020202020204" pitchFamily="34" charset="0"/>
              </a:rPr>
              <a:t>The organic matter in compost sustains the many micro-organisms we reviewed in the soil web. In turn, the microbes convert organic matter into nitrogen and other nutrients that the plant can easily assimilate. </a:t>
            </a:r>
          </a:p>
          <a:p>
            <a:pPr>
              <a:defRPr/>
            </a:pPr>
            <a:endParaRPr lang="en-US" dirty="0" smtClean="0">
              <a:latin typeface="Arial" panose="020B0604020202020204" pitchFamily="34" charset="0"/>
              <a:ea typeface="ＭＳ Ｐゴシック" pitchFamily="34" charset="-128"/>
              <a:cs typeface="Arial" panose="020B0604020202020204" pitchFamily="34" charset="0"/>
            </a:endParaRPr>
          </a:p>
          <a:p>
            <a:pPr>
              <a:defRPr/>
            </a:pPr>
            <a:r>
              <a:rPr lang="en-US" b="1" dirty="0" smtClean="0">
                <a:latin typeface="Arial" panose="020B0604020202020204" pitchFamily="34" charset="0"/>
                <a:ea typeface="ＭＳ Ｐゴシック" pitchFamily="34" charset="-128"/>
                <a:cs typeface="Arial" panose="020B0604020202020204" pitchFamily="34" charset="0"/>
              </a:rPr>
              <a:t>It</a:t>
            </a:r>
            <a:r>
              <a:rPr lang="ja-JP" altLang="en-US" b="1" dirty="0" smtClean="0">
                <a:latin typeface="Arial" panose="020B0604020202020204" pitchFamily="34" charset="0"/>
                <a:cs typeface="Arial" panose="020B0604020202020204" pitchFamily="34" charset="0"/>
              </a:rPr>
              <a:t>’</a:t>
            </a:r>
            <a:r>
              <a:rPr lang="en-US" altLang="ja-JP" b="1" dirty="0" smtClean="0">
                <a:latin typeface="Arial" panose="020B0604020202020204" pitchFamily="34" charset="0"/>
                <a:cs typeface="Arial" panose="020B0604020202020204" pitchFamily="34" charset="0"/>
              </a:rPr>
              <a:t>s important to remember that although compost has small amounts of nutrients that are released slowly throughout the growing season, compost is primarily considered a soil conditioner, rather then a fertilizer. </a:t>
            </a:r>
          </a:p>
          <a:p>
            <a:pPr>
              <a:defRPr/>
            </a:pPr>
            <a:endParaRPr lang="en-US" dirty="0" smtClean="0">
              <a:latin typeface="Arial" panose="020B0604020202020204" pitchFamily="34" charset="0"/>
              <a:ea typeface="ＭＳ Ｐゴシック" pitchFamily="34" charset="-128"/>
              <a:cs typeface="Arial" panose="020B0604020202020204" pitchFamily="34" charset="0"/>
            </a:endParaRPr>
          </a:p>
          <a:p>
            <a:pPr>
              <a:defRPr/>
            </a:pPr>
            <a:r>
              <a:rPr lang="en-US" dirty="0" smtClean="0">
                <a:solidFill>
                  <a:schemeClr val="tx2"/>
                </a:solidFill>
                <a:latin typeface="Arial" panose="020B0604020202020204" pitchFamily="34" charset="0"/>
                <a:ea typeface="ＭＳ Ｐゴシック" pitchFamily="34" charset="-128"/>
                <a:cs typeface="Arial" panose="020B0604020202020204" pitchFamily="34" charset="0"/>
              </a:rPr>
              <a:t>Source: NRAES-43, 1991</a:t>
            </a:r>
          </a:p>
          <a:p>
            <a:pPr>
              <a:defRPr/>
            </a:pPr>
            <a:endParaRPr lang="en-US" dirty="0" smtClean="0">
              <a:latin typeface="Arial" panose="020B0604020202020204" pitchFamily="34" charset="0"/>
              <a:ea typeface="ＭＳ Ｐゴシック" pitchFamily="34" charset="-128"/>
              <a:cs typeface="Arial" panose="020B0604020202020204" pitchFamily="34"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3749D2-FC69-4621-A9E9-B503F9C59A41}" type="slidenum">
              <a:rPr lang="en-US" altLang="en-US" smtClean="0"/>
              <a:pPr/>
              <a:t>5</a:t>
            </a:fld>
            <a:endParaRPr lang="en-US" altLang="en-US" dirty="0" smtClean="0"/>
          </a:p>
        </p:txBody>
      </p:sp>
    </p:spTree>
    <p:extLst>
      <p:ext uri="{BB962C8B-B14F-4D97-AF65-F5344CB8AC3E}">
        <p14:creationId xmlns:p14="http://schemas.microsoft.com/office/powerpoint/2010/main" val="2490635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cs typeface="Arial" panose="020B0604020202020204" pitchFamily="34" charset="0"/>
              </a:rPr>
              <a:t>Compost helps to controls soil acidity. Most composts have a neutral pH (approximately 7). Most plants take up nutrients most effectively when the pH is slightly acidic- 6.5-7.0. If the soil pH is below 6.5 then adding compost will help to move the pH into the “happy zone” where nutrients are absorbed most efficiently. </a:t>
            </a:r>
          </a:p>
          <a:p>
            <a:pPr eaLnBrk="1" hangingPunct="1">
              <a:spcBef>
                <a:spcPct val="0"/>
              </a:spcBef>
            </a:pPr>
            <a:endParaRPr lang="en-US" altLang="en-US" dirty="0" smtClean="0">
              <a:latin typeface="Arial" panose="020B0604020202020204" pitchFamily="34" charset="0"/>
              <a:cs typeface="Arial" panose="020B0604020202020204" pitchFamily="34" charset="0"/>
            </a:endParaRPr>
          </a:p>
          <a:p>
            <a:pPr eaLnBrk="1" hangingPunct="1">
              <a:spcBef>
                <a:spcPct val="0"/>
              </a:spcBef>
            </a:pPr>
            <a:r>
              <a:rPr lang="en-US" altLang="en-US" dirty="0" smtClean="0">
                <a:latin typeface="Arial" panose="020B0604020202020204" pitchFamily="34" charset="0"/>
                <a:cs typeface="Arial" panose="020B0604020202020204" pitchFamily="34" charset="0"/>
              </a:rPr>
              <a:t>Compost supports sustainable gardening and landscaping in that we are less dependent on outside chemical inputs.</a:t>
            </a:r>
          </a:p>
          <a:p>
            <a:pPr eaLnBrk="1" hangingPunct="1">
              <a:spcBef>
                <a:spcPct val="0"/>
              </a:spcBef>
            </a:pPr>
            <a:endParaRPr lang="en-US" altLang="en-US" dirty="0" smtClean="0">
              <a:latin typeface="Arial" panose="020B0604020202020204" pitchFamily="34" charset="0"/>
              <a:cs typeface="Arial" panose="020B0604020202020204" pitchFamily="34" charset="0"/>
            </a:endParaRPr>
          </a:p>
          <a:p>
            <a:pPr eaLnBrk="1" hangingPunct="1">
              <a:spcBef>
                <a:spcPct val="0"/>
              </a:spcBef>
            </a:pPr>
            <a:r>
              <a:rPr lang="en-US" altLang="en-US" dirty="0" smtClean="0">
                <a:latin typeface="Arial" panose="020B0604020202020204" pitchFamily="34" charset="0"/>
                <a:cs typeface="Arial" panose="020B0604020202020204" pitchFamily="34" charset="0"/>
              </a:rPr>
              <a:t>If the soil is contaminated</a:t>
            </a:r>
            <a:r>
              <a:rPr lang="en-US" altLang="en-US" baseline="0" dirty="0" smtClean="0">
                <a:latin typeface="Arial" panose="020B0604020202020204" pitchFamily="34" charset="0"/>
                <a:cs typeface="Arial" panose="020B0604020202020204" pitchFamily="34" charset="0"/>
              </a:rPr>
              <a:t> with lead, c</a:t>
            </a:r>
            <a:r>
              <a:rPr lang="en-US" altLang="en-US" dirty="0" smtClean="0">
                <a:latin typeface="Arial" panose="020B0604020202020204" pitchFamily="34" charset="0"/>
                <a:cs typeface="Arial" panose="020B0604020202020204" pitchFamily="34" charset="0"/>
              </a:rPr>
              <a:t>ompost helps</a:t>
            </a:r>
            <a:r>
              <a:rPr lang="en-US" altLang="en-US" baseline="0" dirty="0" smtClean="0">
                <a:latin typeface="Arial" panose="020B0604020202020204" pitchFamily="34" charset="0"/>
                <a:cs typeface="Arial" panose="020B0604020202020204" pitchFamily="34" charset="0"/>
              </a:rPr>
              <a:t> to </a:t>
            </a:r>
            <a:r>
              <a:rPr lang="en-US" altLang="en-US" dirty="0" smtClean="0">
                <a:latin typeface="Arial" panose="020B0604020202020204" pitchFamily="34" charset="0"/>
                <a:cs typeface="Arial" panose="020B0604020202020204" pitchFamily="34" charset="0"/>
              </a:rPr>
              <a:t>bind lead in the soil, reducing the potential for plants to absorb lead. In addition compost helps keep the soil moist which reduces lead-laden dust in the air. </a:t>
            </a:r>
          </a:p>
          <a:p>
            <a:pPr eaLnBrk="1" hangingPunct="1">
              <a:spcBef>
                <a:spcPct val="0"/>
              </a:spcBef>
            </a:pPr>
            <a:endParaRPr lang="en-US" altLang="en-US" dirty="0" smtClean="0">
              <a:latin typeface="Arial" panose="020B0604020202020204" pitchFamily="34" charset="0"/>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Tx/>
              <a:buNone/>
              <a:tabLst/>
              <a:defRPr/>
            </a:pPr>
            <a:r>
              <a:rPr lang="en-US" altLang="en-US" dirty="0" smtClean="0">
                <a:latin typeface="Arial" panose="020B0604020202020204" pitchFamily="34" charset="0"/>
                <a:ea typeface="ＭＳ Ｐゴシック" panose="020B0600070205080204" pitchFamily="34" charset="-128"/>
              </a:rPr>
              <a:t>Composting saves your town money because of the reduction in garbage the township has to process. </a:t>
            </a:r>
          </a:p>
          <a:p>
            <a:pPr marL="0" marR="0" lvl="1" indent="0" algn="l" defTabSz="914400" rtl="0" eaLnBrk="1" fontAlgn="base" latinLnBrk="0" hangingPunct="1">
              <a:lnSpc>
                <a:spcPct val="100000"/>
              </a:lnSpc>
              <a:spcBef>
                <a:spcPct val="0"/>
              </a:spcBef>
              <a:spcAft>
                <a:spcPct val="0"/>
              </a:spcAft>
              <a:buClrTx/>
              <a:buSzTx/>
              <a:buFontTx/>
              <a:buNone/>
              <a:tabLst/>
              <a:defRPr/>
            </a:pPr>
            <a:endParaRPr lang="en-US" altLang="en-US" dirty="0" smtClean="0">
              <a:latin typeface="Arial" panose="020B0604020202020204" pitchFamily="34" charset="0"/>
              <a:ea typeface="ＭＳ Ｐゴシック" panose="020B0600070205080204" pitchFamily="34" charset="-128"/>
            </a:endParaRPr>
          </a:p>
          <a:p>
            <a:pPr marL="0" lvl="1" eaLnBrk="1" hangingPunct="1">
              <a:spcBef>
                <a:spcPct val="0"/>
              </a:spcBef>
            </a:pPr>
            <a:r>
              <a:rPr lang="en-US" altLang="en-US" dirty="0" smtClean="0">
                <a:latin typeface="Arial" panose="020B0604020202020204" pitchFamily="34" charset="0"/>
                <a:cs typeface="Arial" panose="020B0604020202020204" pitchFamily="34" charset="0"/>
              </a:rPr>
              <a:t>In addition, when you compost you are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reducing the amount of waste going to </a:t>
            </a:r>
            <a:r>
              <a:rPr lang="en-US" altLang="en-US" dirty="0" smtClean="0">
                <a:latin typeface="Arial" panose="020B0604020202020204" pitchFamily="34" charset="0"/>
                <a:cs typeface="Arial" panose="020B0604020202020204" pitchFamily="34" charset="0"/>
              </a:rPr>
              <a:t>landfills. We often focus on the benefits of composting for soil and plant health and leave out this important detail. More about this in the next slide. </a:t>
            </a:r>
          </a:p>
          <a:p>
            <a:pPr marL="0" lvl="1" eaLnBrk="1" hangingPunct="1">
              <a:spcBef>
                <a:spcPct val="0"/>
              </a:spcBef>
            </a:pPr>
            <a:endParaRPr lang="en-US" altLang="en-US" dirty="0" smtClean="0">
              <a:latin typeface="Arial" panose="020B0604020202020204" pitchFamily="34" charset="0"/>
              <a:cs typeface="Arial" panose="020B0604020202020204" pitchFamily="34" charset="0"/>
            </a:endParaRPr>
          </a:p>
          <a:p>
            <a:pPr marL="0" lvl="1" eaLnBrk="1" hangingPunct="1">
              <a:spcBef>
                <a:spcPct val="0"/>
              </a:spcBef>
            </a:pPr>
            <a:endParaRPr lang="en-US" altLang="en-US" dirty="0" smtClean="0">
              <a:latin typeface="Arial" panose="020B0604020202020204" pitchFamily="34" charset="0"/>
              <a:cs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25DAB0-31A1-4763-BCD5-3409EF990D7D}" type="slidenum">
              <a:rPr lang="en-US" altLang="en-US" smtClean="0"/>
              <a:pPr/>
              <a:t>6</a:t>
            </a:fld>
            <a:endParaRPr lang="en-US" altLang="en-US" dirty="0" smtClean="0"/>
          </a:p>
        </p:txBody>
      </p:sp>
    </p:spTree>
    <p:extLst>
      <p:ext uri="{BB962C8B-B14F-4D97-AF65-F5344CB8AC3E}">
        <p14:creationId xmlns:p14="http://schemas.microsoft.com/office/powerpoint/2010/main" val="4282736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ln/>
        </p:spPr>
        <p:txBody>
          <a:bodyPr/>
          <a:lstStyle/>
          <a:p>
            <a:pPr eaLnBrk="1" hangingPunct="1">
              <a:defRPr/>
            </a:pPr>
            <a:r>
              <a:rPr lang="en-US" altLang="ja-JP" dirty="0" smtClean="0">
                <a:solidFill>
                  <a:srgbClr val="000000"/>
                </a:solidFill>
                <a:latin typeface="Arial" panose="020B0604020202020204" pitchFamily="34" charset="0"/>
                <a:ea typeface="Arial Unicode MS" pitchFamily="34" charset="-128"/>
                <a:cs typeface="Arial" panose="020B0604020202020204" pitchFamily="34" charset="0"/>
              </a:rPr>
              <a:t>As we just said, composting can reduce the costs and environmental problems associated with municipal garbage collection, transportation, and disposal. </a:t>
            </a:r>
          </a:p>
          <a:p>
            <a:pPr eaLnBrk="1" hangingPunct="1">
              <a:defRPr/>
            </a:pPr>
            <a:r>
              <a:rPr lang="en-US" dirty="0" smtClean="0">
                <a:solidFill>
                  <a:srgbClr val="000000"/>
                </a:solidFill>
                <a:latin typeface="Arial" panose="020B0604020202020204" pitchFamily="34" charset="0"/>
                <a:ea typeface="Arial Unicode MS" pitchFamily="34" charset="-128"/>
                <a:cs typeface="Arial" panose="020B0604020202020204" pitchFamily="34" charset="0"/>
              </a:rPr>
              <a:t>This pie chart shows that </a:t>
            </a:r>
            <a:r>
              <a:rPr lang="en-US" dirty="0" smtClean="0">
                <a:solidFill>
                  <a:srgbClr val="000000"/>
                </a:solidFill>
                <a:latin typeface="Arial" panose="020B0604020202020204" pitchFamily="34" charset="0"/>
                <a:cs typeface="Arial" panose="020B0604020202020204" pitchFamily="34" charset="0"/>
              </a:rPr>
              <a:t>about 53% of waste stream can be recycled. </a:t>
            </a:r>
            <a:r>
              <a:rPr lang="en-US" dirty="0" smtClean="0">
                <a:latin typeface="Arial" panose="020B0604020202020204" pitchFamily="34" charset="0"/>
                <a:ea typeface="ＭＳ Ｐゴシック" pitchFamily="34" charset="-128"/>
                <a:cs typeface="Arial" panose="020B0604020202020204" pitchFamily="34" charset="0"/>
              </a:rPr>
              <a:t>34% of the waste stream are considered </a:t>
            </a:r>
            <a:r>
              <a:rPr lang="ja-JP" altLang="en-US" dirty="0" smtClean="0">
                <a:latin typeface="Arial" panose="020B0604020202020204" pitchFamily="34" charset="0"/>
                <a:cs typeface="Arial" panose="020B0604020202020204" pitchFamily="34" charset="0"/>
              </a:rPr>
              <a:t>“</a:t>
            </a:r>
            <a:r>
              <a:rPr lang="en-US" altLang="ja-JP" dirty="0" smtClean="0">
                <a:latin typeface="Arial" panose="020B0604020202020204" pitchFamily="34" charset="0"/>
                <a:cs typeface="Arial" panose="020B0604020202020204" pitchFamily="34" charset="0"/>
              </a:rPr>
              <a:t>Organics</a:t>
            </a:r>
            <a:r>
              <a:rPr lang="ja-JP" altLang="en-US" dirty="0" smtClean="0">
                <a:latin typeface="Arial" panose="020B0604020202020204" pitchFamily="34" charset="0"/>
                <a:cs typeface="Arial" panose="020B0604020202020204" pitchFamily="34" charset="0"/>
              </a:rPr>
              <a:t>”</a:t>
            </a:r>
            <a:r>
              <a:rPr lang="en-US" altLang="ja-JP" dirty="0" smtClean="0">
                <a:latin typeface="Arial" panose="020B0604020202020204" pitchFamily="34" charset="0"/>
                <a:cs typeface="Arial" panose="020B0604020202020204" pitchFamily="34" charset="0"/>
              </a:rPr>
              <a:t> meaning yard and food waste which can be composted.  </a:t>
            </a:r>
            <a:r>
              <a:rPr lang="en-US" dirty="0" smtClean="0">
                <a:solidFill>
                  <a:srgbClr val="000000"/>
                </a:solidFill>
                <a:latin typeface="Arial" panose="020B0604020202020204" pitchFamily="34" charset="0"/>
                <a:cs typeface="Arial" panose="020B0604020202020204" pitchFamily="34" charset="0"/>
              </a:rPr>
              <a:t>That means that 87% of the waste stream can be</a:t>
            </a:r>
            <a:r>
              <a:rPr lang="ja-JP" altLang="en-US" dirty="0" smtClean="0">
                <a:solidFill>
                  <a:srgbClr val="000000"/>
                </a:solidFill>
                <a:latin typeface="Arial" panose="020B0604020202020204" pitchFamily="34" charset="0"/>
                <a:cs typeface="Arial" panose="020B0604020202020204" pitchFamily="34" charset="0"/>
              </a:rPr>
              <a:t>“</a:t>
            </a:r>
            <a:r>
              <a:rPr lang="en-US" altLang="ja-JP" dirty="0" smtClean="0">
                <a:solidFill>
                  <a:srgbClr val="000000"/>
                </a:solidFill>
                <a:latin typeface="Arial" panose="020B0604020202020204" pitchFamily="34" charset="0"/>
                <a:cs typeface="Arial" panose="020B0604020202020204" pitchFamily="34" charset="0"/>
              </a:rPr>
              <a:t>recycled</a:t>
            </a:r>
            <a:r>
              <a:rPr lang="ja-JP" altLang="en-US" dirty="0" smtClean="0">
                <a:solidFill>
                  <a:srgbClr val="000000"/>
                </a:solidFill>
                <a:latin typeface="Arial" panose="020B0604020202020204" pitchFamily="34" charset="0"/>
                <a:cs typeface="Arial" panose="020B0604020202020204" pitchFamily="34" charset="0"/>
              </a:rPr>
              <a:t>”</a:t>
            </a:r>
            <a:r>
              <a:rPr lang="en-US" altLang="ja-JP" dirty="0" smtClean="0">
                <a:solidFill>
                  <a:srgbClr val="000000"/>
                </a:solidFill>
                <a:latin typeface="Arial" panose="020B0604020202020204" pitchFamily="34" charset="0"/>
                <a:cs typeface="Arial" panose="020B0604020202020204" pitchFamily="34" charset="0"/>
              </a:rPr>
              <a:t> in some way. </a:t>
            </a:r>
            <a:r>
              <a:rPr lang="en-US" dirty="0" smtClean="0">
                <a:solidFill>
                  <a:srgbClr val="000000"/>
                </a:solidFill>
                <a:latin typeface="Arial" panose="020B0604020202020204" pitchFamily="34" charset="0"/>
                <a:cs typeface="Arial" panose="020B0604020202020204" pitchFamily="34" charset="0"/>
              </a:rPr>
              <a:t>The other 13% goes to a landfill. </a:t>
            </a:r>
          </a:p>
          <a:p>
            <a:pPr>
              <a:spcBef>
                <a:spcPct val="20000"/>
              </a:spcBef>
              <a:buFont typeface="Arial" pitchFamily="34" charset="0"/>
              <a:buNone/>
              <a:defRPr/>
            </a:pPr>
            <a:endParaRPr lang="en-US" dirty="0" smtClean="0">
              <a:solidFill>
                <a:srgbClr val="000000"/>
              </a:solidFill>
              <a:latin typeface="Arial" panose="020B0604020202020204" pitchFamily="34" charset="0"/>
              <a:cs typeface="Arial" panose="020B0604020202020204" pitchFamily="34" charset="0"/>
            </a:endParaRPr>
          </a:p>
          <a:p>
            <a:pPr>
              <a:spcBef>
                <a:spcPct val="20000"/>
              </a:spcBef>
              <a:buFont typeface="Arial" pitchFamily="34" charset="0"/>
              <a:buNone/>
              <a:defRPr/>
            </a:pPr>
            <a:r>
              <a:rPr lang="en-US" dirty="0" smtClean="0">
                <a:solidFill>
                  <a:srgbClr val="000000"/>
                </a:solidFill>
                <a:latin typeface="Arial" panose="020B0604020202020204" pitchFamily="34" charset="0"/>
                <a:cs typeface="Arial" panose="020B0604020202020204" pitchFamily="34" charset="0"/>
              </a:rPr>
              <a:t>In addition:</a:t>
            </a:r>
          </a:p>
          <a:p>
            <a:pPr>
              <a:spcBef>
                <a:spcPct val="20000"/>
              </a:spcBef>
              <a:buFont typeface="Arial" pitchFamily="34" charset="0"/>
              <a:buNone/>
              <a:defRPr/>
            </a:pPr>
            <a:r>
              <a:rPr lang="en-US" dirty="0" smtClean="0">
                <a:solidFill>
                  <a:srgbClr val="000000"/>
                </a:solidFill>
                <a:latin typeface="Arial" panose="020B0604020202020204" pitchFamily="34" charset="0"/>
                <a:cs typeface="Arial" panose="020B0604020202020204" pitchFamily="34" charset="0"/>
              </a:rPr>
              <a:t>Lawn grasses are composed of 75 – 85% water.   (Kansas State Horticulture Report Recycling Grass Clippings)</a:t>
            </a:r>
            <a:endParaRPr lang="en-US" dirty="0" smtClean="0">
              <a:solidFill>
                <a:srgbClr val="000000"/>
              </a:solidFill>
              <a:latin typeface="Arial" panose="020B0604020202020204" pitchFamily="34" charset="0"/>
              <a:ea typeface="Arial Unicode MS" pitchFamily="34" charset="-128"/>
              <a:cs typeface="Arial" panose="020B0604020202020204" pitchFamily="34" charset="0"/>
            </a:endParaRPr>
          </a:p>
          <a:p>
            <a:pPr>
              <a:spcBef>
                <a:spcPct val="20000"/>
              </a:spcBef>
              <a:buFont typeface="Arial" pitchFamily="34" charset="0"/>
              <a:buNone/>
              <a:defRPr/>
            </a:pPr>
            <a:r>
              <a:rPr lang="en-US" dirty="0" smtClean="0">
                <a:solidFill>
                  <a:srgbClr val="000000"/>
                </a:solidFill>
                <a:latin typeface="Arial" panose="020B0604020202020204" pitchFamily="34" charset="0"/>
                <a:ea typeface="Arial Unicode MS" pitchFamily="34" charset="-128"/>
                <a:cs typeface="Arial" panose="020B0604020202020204" pitchFamily="34" charset="0"/>
              </a:rPr>
              <a:t>Grass with 85% water content equates to 1,020 pounds of water a season being thrown away</a:t>
            </a:r>
            <a:r>
              <a:rPr lang="en-US" baseline="0" dirty="0" smtClean="0">
                <a:solidFill>
                  <a:srgbClr val="000000"/>
                </a:solidFill>
                <a:latin typeface="Arial" panose="020B0604020202020204" pitchFamily="34" charset="0"/>
                <a:ea typeface="Arial Unicode MS" pitchFamily="34" charset="-128"/>
                <a:cs typeface="Arial" panose="020B0604020202020204" pitchFamily="34" charset="0"/>
              </a:rPr>
              <a:t> which is a big waste of money if you are irrigating a lawn. </a:t>
            </a:r>
            <a:endParaRPr lang="en-US" dirty="0" smtClean="0">
              <a:solidFill>
                <a:srgbClr val="000000"/>
              </a:solidFill>
              <a:latin typeface="Arial" panose="020B0604020202020204" pitchFamily="34" charset="0"/>
              <a:ea typeface="Arial Unicode MS" pitchFamily="34" charset="-128"/>
              <a:cs typeface="Arial" panose="020B0604020202020204" pitchFamily="34" charset="0"/>
            </a:endParaRPr>
          </a:p>
          <a:p>
            <a:pPr marL="349412" indent="-349412">
              <a:spcBef>
                <a:spcPct val="20000"/>
              </a:spcBef>
              <a:defRPr/>
            </a:pPr>
            <a:endParaRPr lang="en-US" altLang="ja-JP" dirty="0" smtClean="0">
              <a:solidFill>
                <a:srgbClr val="000000"/>
              </a:solidFill>
              <a:latin typeface="Arial" panose="020B0604020202020204" pitchFamily="34" charset="0"/>
              <a:ea typeface="Arial Unicode MS" pitchFamily="34" charset="-128"/>
              <a:cs typeface="Arial" panose="020B0604020202020204" pitchFamily="34" charset="0"/>
            </a:endParaRPr>
          </a:p>
          <a:p>
            <a:pPr marL="349412" indent="-349412">
              <a:spcBef>
                <a:spcPct val="20000"/>
              </a:spcBef>
              <a:defRPr/>
            </a:pPr>
            <a:r>
              <a:rPr lang="en-US" altLang="ja-JP" dirty="0" smtClean="0">
                <a:solidFill>
                  <a:srgbClr val="000000"/>
                </a:solidFill>
                <a:latin typeface="Arial" panose="020B0604020202020204" pitchFamily="34" charset="0"/>
                <a:ea typeface="Arial Unicode MS" pitchFamily="34" charset="-128"/>
                <a:cs typeface="Arial" panose="020B0604020202020204" pitchFamily="34" charset="0"/>
              </a:rPr>
              <a:t>Chart Source: </a:t>
            </a:r>
          </a:p>
          <a:p>
            <a:pPr>
              <a:spcBef>
                <a:spcPts val="0"/>
              </a:spcBef>
              <a:defRPr/>
            </a:pPr>
            <a:r>
              <a:rPr lang="en-US" altLang="ja-JP" dirty="0" smtClean="0">
                <a:solidFill>
                  <a:srgbClr val="000000"/>
                </a:solidFill>
                <a:latin typeface="Arial" panose="020B0604020202020204" pitchFamily="34" charset="0"/>
                <a:ea typeface="Arial Unicode MS" pitchFamily="34" charset="-128"/>
                <a:cs typeface="Arial" panose="020B0604020202020204" pitchFamily="34" charset="0"/>
              </a:rPr>
              <a:t>Environmental Protection Agency. June 2015 “Advancing Sustainable  Materials Management:  2013 Fact Sheet Assessing Trends in Material Generation, Recycling and Disposal in the United States”</a:t>
            </a:r>
          </a:p>
          <a:p>
            <a:pPr>
              <a:spcBef>
                <a:spcPct val="50000"/>
              </a:spcBef>
              <a:defRPr/>
            </a:pPr>
            <a:endParaRPr lang="en-US" dirty="0" smtClean="0">
              <a:solidFill>
                <a:srgbClr val="000000"/>
              </a:solidFill>
              <a:latin typeface="Arial" panose="020B0604020202020204" pitchFamily="34" charset="0"/>
              <a:cs typeface="Arial" panose="020B0604020202020204" pitchFamily="34" charset="0"/>
            </a:endParaRPr>
          </a:p>
          <a:p>
            <a:pPr>
              <a:spcBef>
                <a:spcPct val="50000"/>
              </a:spcBef>
              <a:defRPr/>
            </a:pPr>
            <a:endParaRPr lang="en-US" dirty="0" smtClean="0">
              <a:solidFill>
                <a:srgbClr val="000000"/>
              </a:solidFill>
              <a:latin typeface="Arial" panose="020B0604020202020204" pitchFamily="34" charset="0"/>
              <a:cs typeface="Arial" panose="020B0604020202020204" pitchFamily="34" charset="0"/>
            </a:endParaRPr>
          </a:p>
          <a:p>
            <a:pPr eaLnBrk="1" hangingPunct="1">
              <a:defRPr/>
            </a:pPr>
            <a:endParaRPr lang="en-US" altLang="ja-JP" dirty="0" smtClean="0">
              <a:latin typeface="Arial" pitchFamily="34" charset="0"/>
              <a:cs typeface="Arial" panose="020B0604020202020204" pitchFamily="34" charset="0"/>
            </a:endParaRPr>
          </a:p>
          <a:p>
            <a:pPr eaLnBrk="1" hangingPunct="1">
              <a:defRPr/>
            </a:pPr>
            <a:endParaRPr lang="en-US" altLang="ja-JP" dirty="0" smtClean="0">
              <a:latin typeface="Arial" pitchFamily="34" charset="0"/>
              <a:cs typeface="Arial" panose="020B0604020202020204" pitchFamily="34" charset="0"/>
            </a:endParaRPr>
          </a:p>
          <a:p>
            <a:pPr eaLnBrk="1" hangingPunct="1">
              <a:defRPr/>
            </a:pPr>
            <a:endParaRPr lang="en-US" altLang="ja-JP" dirty="0" smtClean="0">
              <a:latin typeface="Arial" pitchFamily="34" charset="0"/>
              <a:cs typeface="Arial" panose="020B0604020202020204" pitchFamily="34" charset="0"/>
            </a:endParaRPr>
          </a:p>
          <a:p>
            <a:pPr eaLnBrk="1" hangingPunct="1">
              <a:defRPr/>
            </a:pPr>
            <a:endParaRPr lang="en-US" altLang="ja-JP" dirty="0" smtClean="0">
              <a:latin typeface="Arial" pitchFamily="34" charset="0"/>
              <a:cs typeface="Arial" panose="020B0604020202020204" pitchFamily="34" charset="0"/>
            </a:endParaRPr>
          </a:p>
          <a:p>
            <a:pPr eaLnBrk="1" hangingPunct="1">
              <a:defRPr/>
            </a:pPr>
            <a:endParaRPr lang="en-US" dirty="0" smtClean="0">
              <a:latin typeface="Arial" pitchFamily="34" charset="0"/>
              <a:ea typeface="ＭＳ Ｐゴシック" pitchFamily="34" charset="-128"/>
              <a:cs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B7BF11-3F89-4415-9D38-305DDDBD8CDF}" type="slidenum">
              <a:rPr lang="en-US" altLang="en-US" smtClean="0"/>
              <a:pPr/>
              <a:t>7</a:t>
            </a:fld>
            <a:endParaRPr lang="en-US" altLang="en-US" dirty="0" smtClean="0"/>
          </a:p>
        </p:txBody>
      </p:sp>
    </p:spTree>
    <p:extLst>
      <p:ext uri="{BB962C8B-B14F-4D97-AF65-F5344CB8AC3E}">
        <p14:creationId xmlns:p14="http://schemas.microsoft.com/office/powerpoint/2010/main" val="1449622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So</a:t>
            </a:r>
            <a:r>
              <a:rPr lang="en-US" altLang="en-US" baseline="0" dirty="0" smtClean="0">
                <a:latin typeface="Arial" panose="020B0604020202020204" pitchFamily="34" charset="0"/>
              </a:rPr>
              <a:t> let’s talk about how we make compost!</a:t>
            </a:r>
          </a:p>
          <a:p>
            <a:pPr eaLnBrk="1" hangingPunct="1">
              <a:spcBef>
                <a:spcPct val="0"/>
              </a:spcBef>
            </a:pPr>
            <a:endParaRPr lang="en-US" altLang="en-US" baseline="0" dirty="0" smtClean="0">
              <a:latin typeface="Arial" panose="020B0604020202020204" pitchFamily="34" charset="0"/>
            </a:endParaRPr>
          </a:p>
          <a:p>
            <a:pPr eaLnBrk="1" hangingPunct="1">
              <a:spcBef>
                <a:spcPct val="0"/>
              </a:spcBef>
            </a:pPr>
            <a:r>
              <a:rPr lang="en-US" altLang="en-US" dirty="0" smtClean="0">
                <a:latin typeface="Arial" panose="020B0604020202020204" pitchFamily="34" charset="0"/>
              </a:rPr>
              <a:t>In order to successfully compost you must have both nitrogen and carbon rich materials. </a:t>
            </a:r>
          </a:p>
          <a:p>
            <a:pPr eaLnBrk="1" hangingPunct="1">
              <a:spcBef>
                <a:spcPct val="0"/>
              </a:spcBef>
            </a:pPr>
            <a:r>
              <a:rPr lang="en-US" altLang="en-US" dirty="0" smtClean="0">
                <a:latin typeface="Arial" panose="020B0604020202020204" pitchFamily="34" charset="0"/>
              </a:rPr>
              <a:t>We call “green” material the nitrogen rich materials such as kitchen scraps, grass clippings, and weeds. </a:t>
            </a:r>
          </a:p>
          <a:p>
            <a:pPr eaLnBrk="1" hangingPunct="1">
              <a:spcBef>
                <a:spcPct val="0"/>
              </a:spcBef>
            </a:pPr>
            <a:r>
              <a:rPr lang="en-US" altLang="en-US" dirty="0" smtClean="0">
                <a:latin typeface="Arial" panose="020B0604020202020204" pitchFamily="34" charset="0"/>
              </a:rPr>
              <a:t>We call</a:t>
            </a:r>
            <a:r>
              <a:rPr lang="en-US" altLang="en-US" baseline="0" dirty="0" smtClean="0">
                <a:latin typeface="Arial" panose="020B0604020202020204" pitchFamily="34" charset="0"/>
              </a:rPr>
              <a:t> </a:t>
            </a:r>
            <a:r>
              <a:rPr lang="en-US" altLang="en-US" dirty="0" smtClean="0">
                <a:latin typeface="Arial" panose="020B0604020202020204" pitchFamily="34" charset="0"/>
              </a:rPr>
              <a:t>“brown” material the carbon rich materials such as leaves, hay, or shredded newspaper. </a:t>
            </a:r>
          </a:p>
          <a:p>
            <a:pPr eaLnBrk="1" hangingPunct="1">
              <a:spcBef>
                <a:spcPct val="0"/>
              </a:spcBef>
            </a:pPr>
            <a:endParaRPr lang="en-US" altLang="en-US" dirty="0" smtClean="0">
              <a:latin typeface="Arial" panose="020B0604020202020204" pitchFamily="34" charset="0"/>
            </a:endParaRPr>
          </a:p>
          <a:p>
            <a:pPr eaLnBrk="1" hangingPunct="1">
              <a:spcBef>
                <a:spcPct val="0"/>
              </a:spcBef>
            </a:pPr>
            <a:r>
              <a:rPr lang="en-US" altLang="en-US" dirty="0" smtClean="0">
                <a:latin typeface="Arial" panose="020B0604020202020204" pitchFamily="34" charset="0"/>
              </a:rPr>
              <a:t>It is important to cut everything up into small pieces for faster decomposition. How small depends on how much time and energy you want to put into it. Just understand that the smaller the material is, the faster it will decompose. </a:t>
            </a:r>
          </a:p>
          <a:p>
            <a:pPr eaLnBrk="1" hangingPunct="1">
              <a:spcBef>
                <a:spcPct val="0"/>
              </a:spcBef>
            </a:pPr>
            <a:endParaRPr lang="en-US" altLang="en-US" dirty="0" smtClean="0">
              <a:latin typeface="Arial" panose="020B0604020202020204" pitchFamily="34" charset="0"/>
            </a:endParaRPr>
          </a:p>
          <a:p>
            <a:pPr eaLnBrk="1" hangingPunct="1">
              <a:spcBef>
                <a:spcPct val="0"/>
              </a:spcBef>
            </a:pPr>
            <a:r>
              <a:rPr lang="en-US" altLang="en-US" dirty="0" smtClean="0">
                <a:latin typeface="Arial" panose="020B0604020202020204" pitchFamily="34" charset="0"/>
              </a:rPr>
              <a:t>Note to presenter: It is useful to provide a visual demonstration of the materials that can be composted, especially when you are presenting to children.</a:t>
            </a:r>
          </a:p>
          <a:p>
            <a:pPr eaLnBrk="1" hangingPunct="1">
              <a:spcBef>
                <a:spcPct val="0"/>
              </a:spcBef>
            </a:pPr>
            <a:r>
              <a:rPr lang="en-US" altLang="en-US" dirty="0" smtClean="0">
                <a:latin typeface="Arial" panose="020B0604020202020204" pitchFamily="34" charset="0"/>
              </a:rPr>
              <a:t>One idea is to have a compost pail or dish pan with kitchen scraps. You can pull out whatever is in there- paper towels, banana peels, orange rind, coffee grinds, etc. and have the audience tell you what it is. Although the answers are obvious, this helps emphasize the items that can be composted from the kitchen. </a:t>
            </a:r>
          </a:p>
          <a:p>
            <a:pPr eaLnBrk="1" hangingPunct="1">
              <a:spcBef>
                <a:spcPct val="0"/>
              </a:spcBef>
            </a:pPr>
            <a:endParaRPr lang="en-US" altLang="en-US" dirty="0" smtClean="0">
              <a:latin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BDD821-D0C6-4AA2-B068-B660C4E163F0}" type="slidenum">
              <a:rPr lang="en-US" altLang="en-US" smtClean="0"/>
              <a:pPr/>
              <a:t>8</a:t>
            </a:fld>
            <a:endParaRPr lang="en-US" altLang="en-US" dirty="0" smtClean="0"/>
          </a:p>
        </p:txBody>
      </p:sp>
    </p:spTree>
    <p:extLst>
      <p:ext uri="{BB962C8B-B14F-4D97-AF65-F5344CB8AC3E}">
        <p14:creationId xmlns:p14="http://schemas.microsoft.com/office/powerpoint/2010/main" val="3580676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There are many items that should not be added to a community, school, or backyard compost pile. </a:t>
            </a:r>
          </a:p>
          <a:p>
            <a:endParaRPr lang="en-US" altLang="en-US" dirty="0" smtClean="0">
              <a:latin typeface="Arial" panose="020B0604020202020204" pitchFamily="34" charset="0"/>
            </a:endParaRPr>
          </a:p>
          <a:p>
            <a:r>
              <a:rPr lang="en-US" altLang="en-US" dirty="0" smtClean="0">
                <a:latin typeface="Arial" panose="020B0604020202020204" pitchFamily="34" charset="0"/>
              </a:rPr>
              <a:t>Meat, oil and grease attracts rodents and other wildlife so it should not be added to the pile.  It does not decompose well and smells bad. </a:t>
            </a:r>
          </a:p>
          <a:p>
            <a:endParaRPr lang="en-US" altLang="en-US" dirty="0" smtClean="0">
              <a:latin typeface="Arial" panose="020B0604020202020204" pitchFamily="34" charset="0"/>
            </a:endParaRPr>
          </a:p>
          <a:p>
            <a:r>
              <a:rPr lang="en-US" altLang="en-US" dirty="0" smtClean="0">
                <a:latin typeface="Arial" panose="020B0604020202020204" pitchFamily="34" charset="0"/>
              </a:rPr>
              <a:t>Animal and pet waste have bacteria and other organisms that pose a health issue and these items should not be added.  </a:t>
            </a:r>
          </a:p>
          <a:p>
            <a:endParaRPr lang="en-US" altLang="en-US"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Diseased plants that have fungal spores and other disease organisms (bacteria, virus) should not be added</a:t>
            </a:r>
            <a:r>
              <a:rPr lang="en-US" altLang="en-US" baseline="0" dirty="0" smtClean="0">
                <a:latin typeface="Arial" panose="020B0604020202020204" pitchFamily="34" charset="0"/>
              </a:rPr>
              <a:t> because they </a:t>
            </a:r>
            <a:r>
              <a:rPr lang="en-US" altLang="en-US" dirty="0" smtClean="0">
                <a:latin typeface="Arial" panose="020B0604020202020204" pitchFamily="34" charset="0"/>
              </a:rPr>
              <a:t>could spread to your future crops.</a:t>
            </a:r>
            <a:r>
              <a:rPr lang="en-US" altLang="en-US" baseline="0" dirty="0" smtClean="0">
                <a:latin typeface="Arial" panose="020B0604020202020204" pitchFamily="34" charset="0"/>
              </a:rPr>
              <a:t> </a:t>
            </a:r>
            <a:r>
              <a:rPr lang="en-US" altLang="en-US" dirty="0" smtClean="0">
                <a:latin typeface="Arial" panose="020B0604020202020204" pitchFamily="34" charset="0"/>
              </a:rPr>
              <a:t>A home, community, or school compost pile may not generate enough heat to kill these organisms.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Some gardeners have had problems with weed, fruit, or vegetable seeds sprouting from the compost. If you don’t think your compost pile will reach the necessary temperatures to kill seeds then better to leave out seeds you think will germinate. </a:t>
            </a:r>
          </a:p>
          <a:p>
            <a:endParaRPr lang="en-US" altLang="en-US" dirty="0" smtClean="0">
              <a:latin typeface="Arial" panose="020B0604020202020204" pitchFamily="34" charset="0"/>
            </a:endParaRPr>
          </a:p>
          <a:p>
            <a:r>
              <a:rPr lang="en-US" altLang="en-US" dirty="0" smtClean="0">
                <a:latin typeface="Arial" panose="020B0604020202020204" pitchFamily="34" charset="0"/>
              </a:rPr>
              <a:t>The</a:t>
            </a:r>
            <a:r>
              <a:rPr lang="en-US" altLang="en-US" baseline="0" dirty="0" smtClean="0">
                <a:latin typeface="Arial" panose="020B0604020202020204" pitchFamily="34" charset="0"/>
              </a:rPr>
              <a:t> USDA requires commercial compost operations to keep their compost between 131 and 170 degrees F for 3 days in order to kill pathogens and weed seeds. Unless you are monitoring the temperature of the compost it is best to leave these materials out. </a:t>
            </a:r>
            <a:endParaRPr lang="en-US" altLang="en-US" dirty="0" smtClean="0">
              <a:latin typeface="Arial" panose="020B0604020202020204" pitchFamily="34"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FBE28D-8195-4808-B8BD-3B1873508231}" type="slidenum">
              <a:rPr lang="en-US" altLang="en-US" smtClean="0"/>
              <a:pPr/>
              <a:t>9</a:t>
            </a:fld>
            <a:endParaRPr lang="en-US" altLang="en-US" dirty="0" smtClean="0"/>
          </a:p>
        </p:txBody>
      </p:sp>
    </p:spTree>
    <p:extLst>
      <p:ext uri="{BB962C8B-B14F-4D97-AF65-F5344CB8AC3E}">
        <p14:creationId xmlns:p14="http://schemas.microsoft.com/office/powerpoint/2010/main" val="3759637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njaes-title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685800" y="2130425"/>
            <a:ext cx="7772400" cy="1470025"/>
          </a:xfrm>
        </p:spPr>
        <p:txBody>
          <a:bodyPr/>
          <a:lstStyle>
            <a:lvl1pPr>
              <a:defRPr>
                <a:solidFill>
                  <a:schemeClr val="bg1"/>
                </a:solidFill>
              </a:defRPr>
            </a:lvl1pPr>
          </a:lstStyle>
          <a:p>
            <a:r>
              <a:rPr lang="en-US" dirty="0"/>
              <a:t>Click to edit Master title style</a:t>
            </a:r>
          </a:p>
        </p:txBody>
      </p:sp>
      <p:sp>
        <p:nvSpPr>
          <p:cNvPr id="1126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dirty="0"/>
              <a:t>Click to edit Master subtitle style</a:t>
            </a:r>
          </a:p>
        </p:txBody>
      </p:sp>
    </p:spTree>
    <p:extLst>
      <p:ext uri="{BB962C8B-B14F-4D97-AF65-F5344CB8AC3E}">
        <p14:creationId xmlns:p14="http://schemas.microsoft.com/office/powerpoint/2010/main" val="1577474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0133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0450"/>
            <a:ext cx="2057400" cy="5530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0450"/>
            <a:ext cx="6019800" cy="5530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061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8746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81586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78038"/>
            <a:ext cx="4038600"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78038"/>
            <a:ext cx="4038600"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546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2325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43100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160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13604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4423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06045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2078038"/>
            <a:ext cx="822960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19" descr="PPT_topbanner_NJAES_DEEP-whit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3"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Verdana" pitchFamily="34" charset="0"/>
        </a:defRPr>
      </a:lvl2pPr>
      <a:lvl3pPr algn="ctr" rtl="0" eaLnBrk="0" fontAlgn="base" hangingPunct="0">
        <a:spcBef>
          <a:spcPct val="0"/>
        </a:spcBef>
        <a:spcAft>
          <a:spcPct val="0"/>
        </a:spcAft>
        <a:defRPr sz="3000" b="1">
          <a:solidFill>
            <a:schemeClr val="tx2"/>
          </a:solidFill>
          <a:latin typeface="Verdana" pitchFamily="34" charset="0"/>
        </a:defRPr>
      </a:lvl3pPr>
      <a:lvl4pPr algn="ctr" rtl="0" eaLnBrk="0" fontAlgn="base" hangingPunct="0">
        <a:spcBef>
          <a:spcPct val="0"/>
        </a:spcBef>
        <a:spcAft>
          <a:spcPct val="0"/>
        </a:spcAft>
        <a:defRPr sz="3000" b="1">
          <a:solidFill>
            <a:schemeClr val="tx2"/>
          </a:solidFill>
          <a:latin typeface="Verdana" pitchFamily="34" charset="0"/>
        </a:defRPr>
      </a:lvl4pPr>
      <a:lvl5pPr algn="ctr" rtl="0" eaLnBrk="0" fontAlgn="base" hangingPunct="0">
        <a:spcBef>
          <a:spcPct val="0"/>
        </a:spcBef>
        <a:spcAft>
          <a:spcPct val="0"/>
        </a:spcAft>
        <a:defRPr sz="3000" b="1">
          <a:solidFill>
            <a:schemeClr val="tx2"/>
          </a:solidFill>
          <a:latin typeface="Verdana" pitchFamily="34" charset="0"/>
        </a:defRPr>
      </a:lvl5pPr>
      <a:lvl6pPr marL="457200" algn="ctr" rtl="0" fontAlgn="base">
        <a:spcBef>
          <a:spcPct val="0"/>
        </a:spcBef>
        <a:spcAft>
          <a:spcPct val="0"/>
        </a:spcAft>
        <a:defRPr sz="3000">
          <a:solidFill>
            <a:schemeClr val="tx2"/>
          </a:solidFill>
          <a:latin typeface="Verdana" pitchFamily="34" charset="0"/>
        </a:defRPr>
      </a:lvl6pPr>
      <a:lvl7pPr marL="914400" algn="ctr" rtl="0" fontAlgn="base">
        <a:spcBef>
          <a:spcPct val="0"/>
        </a:spcBef>
        <a:spcAft>
          <a:spcPct val="0"/>
        </a:spcAft>
        <a:defRPr sz="3000">
          <a:solidFill>
            <a:schemeClr val="tx2"/>
          </a:solidFill>
          <a:latin typeface="Verdana" pitchFamily="34" charset="0"/>
        </a:defRPr>
      </a:lvl7pPr>
      <a:lvl8pPr marL="1371600" algn="ctr" rtl="0" fontAlgn="base">
        <a:spcBef>
          <a:spcPct val="0"/>
        </a:spcBef>
        <a:spcAft>
          <a:spcPct val="0"/>
        </a:spcAft>
        <a:defRPr sz="3000">
          <a:solidFill>
            <a:schemeClr val="tx2"/>
          </a:solidFill>
          <a:latin typeface="Verdana" pitchFamily="34" charset="0"/>
        </a:defRPr>
      </a:lvl8pPr>
      <a:lvl9pPr marL="1828800" algn="ctr" rtl="0" fontAlgn="base">
        <a:spcBef>
          <a:spcPct val="0"/>
        </a:spcBef>
        <a:spcAft>
          <a:spcPct val="0"/>
        </a:spcAft>
        <a:defRPr sz="30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200" b="1">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2"/>
          </a:solidFill>
          <a:latin typeface="+mn-lt"/>
        </a:defRPr>
      </a:lvl2pPr>
      <a:lvl3pPr marL="1143000" indent="-228600" algn="l" rtl="0" eaLnBrk="0" fontAlgn="base" hangingPunct="0">
        <a:spcBef>
          <a:spcPct val="20000"/>
        </a:spcBef>
        <a:spcAft>
          <a:spcPct val="0"/>
        </a:spcAft>
        <a:buChar char="•"/>
        <a:defRPr b="1">
          <a:solidFill>
            <a:schemeClr val="tx2"/>
          </a:solidFill>
          <a:latin typeface="+mn-lt"/>
        </a:defRPr>
      </a:lvl3pPr>
      <a:lvl4pPr marL="1600200" indent="-228600" algn="l" rtl="0" eaLnBrk="0" fontAlgn="base" hangingPunct="0">
        <a:spcBef>
          <a:spcPct val="20000"/>
        </a:spcBef>
        <a:spcAft>
          <a:spcPct val="0"/>
        </a:spcAft>
        <a:buChar char="–"/>
        <a:defRPr sz="1600" b="1">
          <a:solidFill>
            <a:schemeClr val="tx2"/>
          </a:solidFill>
          <a:latin typeface="+mn-lt"/>
        </a:defRPr>
      </a:lvl4pPr>
      <a:lvl5pPr marL="2057400" indent="-228600" algn="l" rtl="0" eaLnBrk="0" fontAlgn="base" hangingPunct="0">
        <a:spcBef>
          <a:spcPct val="20000"/>
        </a:spcBef>
        <a:spcAft>
          <a:spcPct val="0"/>
        </a:spcAft>
        <a:buChar char="»"/>
        <a:defRPr sz="1400" b="1">
          <a:solidFill>
            <a:schemeClr val="tx2"/>
          </a:solidFill>
          <a:latin typeface="+mn-lt"/>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4.w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19.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1.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1.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2.png"/><Relationship Id="rId5" Type="http://schemas.openxmlformats.org/officeDocument/2006/relationships/hyperlink" Target="https://www.youtube.com/watch?v=kdrrRWRWEYg&amp;feature=youtu.be"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tiff"/><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m4a"/><Relationship Id="rId7" Type="http://schemas.openxmlformats.org/officeDocument/2006/relationships/image" Target="../media/image8.jpe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9.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12.jpe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3.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4522931" y="1582883"/>
            <a:ext cx="4749800" cy="1219200"/>
          </a:xfrm>
        </p:spPr>
        <p:txBody>
          <a:bodyPr/>
          <a:lstStyle/>
          <a:p>
            <a:pPr eaLnBrk="1" hangingPunct="1"/>
            <a:r>
              <a:rPr lang="en-US" altLang="en-US" sz="3200" dirty="0" smtClean="0">
                <a:ea typeface="Verdana" panose="020B0604030504040204" pitchFamily="34" charset="0"/>
                <a:cs typeface="Verdana" panose="020B0604030504040204" pitchFamily="34" charset="0"/>
              </a:rPr>
              <a:t>Keys to Successful Composting</a:t>
            </a:r>
          </a:p>
        </p:txBody>
      </p:sp>
      <p:pic>
        <p:nvPicPr>
          <p:cNvPr id="4100" name="Picture 4" descr="IMG_354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6305" y="1693719"/>
            <a:ext cx="37846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4"/>
          <p:cNvSpPr txBox="1">
            <a:spLocks noChangeArrowheads="1"/>
          </p:cNvSpPr>
          <p:nvPr/>
        </p:nvSpPr>
        <p:spPr bwMode="auto">
          <a:xfrm>
            <a:off x="4619913" y="3629714"/>
            <a:ext cx="43439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200" b="1">
                <a:solidFill>
                  <a:schemeClr val="tx2"/>
                </a:solidFill>
                <a:latin typeface="Verdana" panose="020B0604030504040204" pitchFamily="34" charset="0"/>
              </a:defRPr>
            </a:lvl1pPr>
            <a:lvl2pPr marL="742950" indent="-285750">
              <a:spcBef>
                <a:spcPct val="20000"/>
              </a:spcBef>
              <a:buChar char="–"/>
              <a:defRPr sz="2000" b="1">
                <a:solidFill>
                  <a:schemeClr val="tx2"/>
                </a:solidFill>
                <a:latin typeface="Verdana" panose="020B0604030504040204" pitchFamily="34" charset="0"/>
              </a:defRPr>
            </a:lvl2pPr>
            <a:lvl3pPr marL="1143000" indent="-228600">
              <a:spcBef>
                <a:spcPct val="20000"/>
              </a:spcBef>
              <a:buChar char="•"/>
              <a:defRPr b="1">
                <a:solidFill>
                  <a:schemeClr val="tx2"/>
                </a:solidFill>
                <a:latin typeface="Verdana" panose="020B0604030504040204" pitchFamily="34" charset="0"/>
              </a:defRPr>
            </a:lvl3pPr>
            <a:lvl4pPr marL="1600200" indent="-228600">
              <a:spcBef>
                <a:spcPct val="20000"/>
              </a:spcBef>
              <a:buChar char="–"/>
              <a:defRPr sz="1600" b="1">
                <a:solidFill>
                  <a:schemeClr val="tx2"/>
                </a:solidFill>
                <a:latin typeface="Verdana" panose="020B0604030504040204" pitchFamily="34" charset="0"/>
              </a:defRPr>
            </a:lvl4pPr>
            <a:lvl5pPr marL="2057400" indent="-228600">
              <a:spcBef>
                <a:spcPct val="20000"/>
              </a:spcBef>
              <a:buChar char="»"/>
              <a:defRPr sz="1400" b="1">
                <a:solidFill>
                  <a:schemeClr val="tx2"/>
                </a:solidFill>
                <a:latin typeface="Verdana" panose="020B0604030504040204" pitchFamily="34" charset="0"/>
              </a:defRPr>
            </a:lvl5pPr>
            <a:lvl6pPr marL="2514600" indent="-228600" eaLnBrk="0" fontAlgn="base" hangingPunct="0">
              <a:spcBef>
                <a:spcPct val="20000"/>
              </a:spcBef>
              <a:spcAft>
                <a:spcPct val="0"/>
              </a:spcAft>
              <a:buChar char="»"/>
              <a:defRPr sz="1400" b="1">
                <a:solidFill>
                  <a:schemeClr val="tx2"/>
                </a:solidFill>
                <a:latin typeface="Verdana" panose="020B0604030504040204" pitchFamily="34" charset="0"/>
              </a:defRPr>
            </a:lvl6pPr>
            <a:lvl7pPr marL="2971800" indent="-228600" eaLnBrk="0" fontAlgn="base" hangingPunct="0">
              <a:spcBef>
                <a:spcPct val="20000"/>
              </a:spcBef>
              <a:spcAft>
                <a:spcPct val="0"/>
              </a:spcAft>
              <a:buChar char="»"/>
              <a:defRPr sz="1400" b="1">
                <a:solidFill>
                  <a:schemeClr val="tx2"/>
                </a:solidFill>
                <a:latin typeface="Verdana" panose="020B0604030504040204" pitchFamily="34" charset="0"/>
              </a:defRPr>
            </a:lvl7pPr>
            <a:lvl8pPr marL="3429000" indent="-228600" eaLnBrk="0" fontAlgn="base" hangingPunct="0">
              <a:spcBef>
                <a:spcPct val="20000"/>
              </a:spcBef>
              <a:spcAft>
                <a:spcPct val="0"/>
              </a:spcAft>
              <a:buChar char="»"/>
              <a:defRPr sz="1400" b="1">
                <a:solidFill>
                  <a:schemeClr val="tx2"/>
                </a:solidFill>
                <a:latin typeface="Verdana" panose="020B0604030504040204" pitchFamily="34" charset="0"/>
              </a:defRPr>
            </a:lvl8pPr>
            <a:lvl9pPr marL="3886200" indent="-228600" eaLnBrk="0" fontAlgn="base" hangingPunct="0">
              <a:spcBef>
                <a:spcPct val="20000"/>
              </a:spcBef>
              <a:spcAft>
                <a:spcPct val="0"/>
              </a:spcAft>
              <a:buChar char="»"/>
              <a:defRPr sz="1400" b="1">
                <a:solidFill>
                  <a:schemeClr val="tx2"/>
                </a:solidFill>
                <a:latin typeface="Verdana" panose="020B0604030504040204" pitchFamily="34" charset="0"/>
              </a:defRPr>
            </a:lvl9pPr>
          </a:lstStyle>
          <a:p>
            <a:pPr algn="ctr" eaLnBrk="1" hangingPunct="1">
              <a:spcBef>
                <a:spcPct val="0"/>
              </a:spcBef>
              <a:buFontTx/>
              <a:buNone/>
            </a:pPr>
            <a:r>
              <a:rPr lang="en-US" altLang="en-US" sz="2800" i="1" dirty="0" smtClean="0">
                <a:solidFill>
                  <a:schemeClr val="bg1"/>
                </a:solidFill>
                <a:ea typeface="Verdana" panose="020B0604030504040204" pitchFamily="34" charset="0"/>
                <a:cs typeface="Verdana" panose="020B0604030504040204" pitchFamily="34" charset="0"/>
              </a:rPr>
              <a:t>Rutgers Community Garden Series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2" name="TextBox 1"/>
          <p:cNvSpPr txBox="1"/>
          <p:nvPr/>
        </p:nvSpPr>
        <p:spPr>
          <a:xfrm>
            <a:off x="4619912" y="5016745"/>
            <a:ext cx="4524087" cy="646331"/>
          </a:xfrm>
          <a:prstGeom prst="rect">
            <a:avLst/>
          </a:prstGeom>
          <a:noFill/>
        </p:spPr>
        <p:txBody>
          <a:bodyPr wrap="square" rtlCol="0">
            <a:spAutoFit/>
          </a:bodyPr>
          <a:lstStyle/>
          <a:p>
            <a:r>
              <a:rPr lang="en-US" b="1" dirty="0" smtClean="0">
                <a:solidFill>
                  <a:schemeClr val="bg1"/>
                </a:solidFill>
              </a:rPr>
              <a:t>© 2016 Rutgers, the State University of New Jersey. All rights reserved.</a:t>
            </a:r>
            <a:endParaRPr lang="en-US" dirty="0"/>
          </a:p>
        </p:txBody>
      </p:sp>
    </p:spTree>
  </p:cSld>
  <p:clrMapOvr>
    <a:masterClrMapping/>
  </p:clrMapOvr>
  <p:transition spd="slow" advTm="26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381000" y="1219200"/>
            <a:ext cx="8763000" cy="4114800"/>
          </a:xfrm>
        </p:spPr>
        <p:txBody>
          <a:bodyPr/>
          <a:lstStyle/>
          <a:p>
            <a:pPr marL="0" indent="0" eaLnBrk="1" hangingPunct="1">
              <a:buFontTx/>
              <a:buNone/>
              <a:defRPr/>
            </a:pPr>
            <a:r>
              <a:rPr lang="en-US" sz="2400" dirty="0" smtClean="0">
                <a:ea typeface="Verdana" panose="020B0604030504040204" pitchFamily="34" charset="0"/>
                <a:cs typeface="Verdana" panose="020B0604030504040204" pitchFamily="34" charset="0"/>
              </a:rPr>
              <a:t>Many different composting techniques but generally:</a:t>
            </a:r>
          </a:p>
          <a:p>
            <a:pPr marL="0" indent="0" eaLnBrk="1" hangingPunct="1">
              <a:buFontTx/>
              <a:buNone/>
              <a:defRPr/>
            </a:pPr>
            <a:endParaRPr lang="en-US" sz="2400" dirty="0" smtClean="0">
              <a:ea typeface="Verdana" panose="020B0604030504040204" pitchFamily="34" charset="0"/>
              <a:cs typeface="Verdana" panose="020B0604030504040204" pitchFamily="34" charset="0"/>
            </a:endParaRPr>
          </a:p>
          <a:p>
            <a:pPr lvl="1" eaLnBrk="1" hangingPunct="1">
              <a:buFont typeface="Arial" panose="020B0604020202020204" pitchFamily="34" charset="0"/>
              <a:buChar char="•"/>
              <a:defRPr/>
            </a:pPr>
            <a:r>
              <a:rPr lang="en-US" sz="2400" b="0" dirty="0" smtClean="0">
                <a:ea typeface="Verdana" panose="020B0604030504040204" pitchFamily="34" charset="0"/>
                <a:cs typeface="Verdana" panose="020B0604030504040204" pitchFamily="34" charset="0"/>
              </a:rPr>
              <a:t>The really lazy way</a:t>
            </a:r>
          </a:p>
          <a:p>
            <a:pPr marL="914400" lvl="2" indent="0" eaLnBrk="1" hangingPunct="1">
              <a:buFontTx/>
              <a:buNone/>
              <a:defRPr/>
            </a:pPr>
            <a:r>
              <a:rPr lang="en-US" sz="2000" b="0" dirty="0" smtClean="0">
                <a:ea typeface="Verdana" panose="020B0604030504040204" pitchFamily="34" charset="0"/>
                <a:cs typeface="Verdana" panose="020B0604030504040204" pitchFamily="34" charset="0"/>
              </a:rPr>
              <a:t>- Add material to the pile</a:t>
            </a:r>
          </a:p>
          <a:p>
            <a:pPr marL="914400" lvl="2" indent="0" eaLnBrk="1" hangingPunct="1">
              <a:buFontTx/>
              <a:buNone/>
              <a:defRPr/>
            </a:pPr>
            <a:r>
              <a:rPr lang="en-US" sz="2000" b="0" dirty="0" smtClean="0">
                <a:ea typeface="Verdana" panose="020B0604030504040204" pitchFamily="34" charset="0"/>
                <a:cs typeface="Verdana" panose="020B0604030504040204" pitchFamily="34" charset="0"/>
              </a:rPr>
              <a:t>- Set compost where it will rain</a:t>
            </a:r>
          </a:p>
          <a:p>
            <a:pPr lvl="2" eaLnBrk="1" hangingPunct="1">
              <a:buFontTx/>
              <a:buChar char="-"/>
              <a:defRPr/>
            </a:pPr>
            <a:r>
              <a:rPr lang="en-US" sz="2000" b="0" dirty="0" smtClean="0">
                <a:ea typeface="Verdana" panose="020B0604030504040204" pitchFamily="34" charset="0"/>
                <a:cs typeface="Verdana" panose="020B0604030504040204" pitchFamily="34" charset="0"/>
              </a:rPr>
              <a:t>12-18 month process</a:t>
            </a:r>
          </a:p>
          <a:p>
            <a:pPr marL="914400" lvl="2" indent="0" eaLnBrk="1" hangingPunct="1">
              <a:buFontTx/>
              <a:buNone/>
              <a:defRPr/>
            </a:pPr>
            <a:endParaRPr lang="en-US" sz="2000" b="0" dirty="0" smtClean="0">
              <a:ea typeface="Verdana" panose="020B0604030504040204" pitchFamily="34" charset="0"/>
              <a:cs typeface="Verdana" panose="020B0604030504040204" pitchFamily="34" charset="0"/>
            </a:endParaRPr>
          </a:p>
          <a:p>
            <a:pPr lvl="1" eaLnBrk="1" hangingPunct="1">
              <a:buFont typeface="Arial" panose="020B0604020202020204" pitchFamily="34" charset="0"/>
              <a:buChar char="•"/>
              <a:defRPr/>
            </a:pPr>
            <a:r>
              <a:rPr lang="en-US" sz="2400" b="0" dirty="0" smtClean="0">
                <a:ea typeface="Verdana" panose="020B0604030504040204" pitchFamily="34" charset="0"/>
                <a:cs typeface="Verdana" panose="020B0604030504040204" pitchFamily="34" charset="0"/>
              </a:rPr>
              <a:t>Just a little more work and can have great results much sooner! 5-15 weeks</a:t>
            </a:r>
          </a:p>
          <a:p>
            <a:pPr marL="457200" lvl="1" indent="0" eaLnBrk="1" hangingPunct="1">
              <a:buFontTx/>
              <a:buNone/>
              <a:defRPr/>
            </a:pPr>
            <a:endParaRPr lang="en-US" sz="2400" b="0" dirty="0" smtClean="0">
              <a:ea typeface="Verdana" panose="020B0604030504040204" pitchFamily="34" charset="0"/>
              <a:cs typeface="Verdana" panose="020B0604030504040204" pitchFamily="34" charset="0"/>
            </a:endParaRPr>
          </a:p>
          <a:p>
            <a:pPr lvl="1" eaLnBrk="1" hangingPunct="1">
              <a:buFont typeface="Arial" panose="020B0604020202020204" pitchFamily="34" charset="0"/>
              <a:buChar char="•"/>
              <a:defRPr/>
            </a:pPr>
            <a:r>
              <a:rPr lang="en-US" sz="2400" b="0" dirty="0" smtClean="0">
                <a:ea typeface="Verdana" panose="020B0604030504040204" pitchFamily="34" charset="0"/>
                <a:cs typeface="Verdana" panose="020B0604030504040204" pitchFamily="34" charset="0"/>
              </a:rPr>
              <a:t>All methods need patience and willingness to experiment</a:t>
            </a:r>
          </a:p>
        </p:txBody>
      </p:sp>
      <p:pic>
        <p:nvPicPr>
          <p:cNvPr id="24579" name="Picture 6" descr="C:\Users\Michele\AppData\Local\Microsoft\Windows\Temporary Internet Files\Content.IE5\ZB6U5XEF\MC900078836[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2133600"/>
            <a:ext cx="296862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355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685800" y="990600"/>
            <a:ext cx="7772400" cy="4953000"/>
          </a:xfrm>
        </p:spPr>
        <p:txBody>
          <a:bodyPr/>
          <a:lstStyle/>
          <a:p>
            <a:pPr algn="ctr">
              <a:buFontTx/>
              <a:buNone/>
            </a:pPr>
            <a:r>
              <a:rPr lang="en-US" altLang="en-US" sz="2800" dirty="0" smtClean="0">
                <a:ea typeface="Verdana" panose="020B0604030504040204" pitchFamily="34" charset="0"/>
                <a:cs typeface="Verdana" panose="020B0604030504040204" pitchFamily="34" charset="0"/>
              </a:rPr>
              <a:t>Location, Location, Location…</a:t>
            </a:r>
          </a:p>
          <a:p>
            <a:pPr>
              <a:buFontTx/>
              <a:buNone/>
            </a:pPr>
            <a:endParaRPr lang="en-US" altLang="en-US" dirty="0" smtClean="0">
              <a:ea typeface="Verdana" panose="020B0604030504040204" pitchFamily="34" charset="0"/>
              <a:cs typeface="Verdana" panose="020B0604030504040204" pitchFamily="34" charset="0"/>
            </a:endParaRPr>
          </a:p>
          <a:p>
            <a:pPr>
              <a:buFontTx/>
              <a:buNone/>
            </a:pPr>
            <a:r>
              <a:rPr lang="en-US" altLang="en-US" sz="2400" b="0" dirty="0" smtClean="0">
                <a:ea typeface="Verdana" panose="020B0604030504040204" pitchFamily="34" charset="0"/>
                <a:cs typeface="Verdana" panose="020B0604030504040204" pitchFamily="34" charset="0"/>
              </a:rPr>
              <a:t>Locate the pile:</a:t>
            </a:r>
          </a:p>
          <a:p>
            <a:r>
              <a:rPr lang="en-US" altLang="en-US" sz="2400" b="0" dirty="0" smtClean="0">
                <a:ea typeface="Verdana" panose="020B0604030504040204" pitchFamily="34" charset="0"/>
                <a:cs typeface="Verdana" panose="020B0604030504040204" pitchFamily="34" charset="0"/>
              </a:rPr>
              <a:t>Out of direct sunlight during summer – dries the pile</a:t>
            </a:r>
          </a:p>
          <a:p>
            <a:r>
              <a:rPr lang="en-US" altLang="en-US" sz="2400" b="0" dirty="0" smtClean="0">
                <a:ea typeface="Verdana" panose="020B0604030504040204" pitchFamily="34" charset="0"/>
                <a:cs typeface="Verdana" panose="020B0604030504040204" pitchFamily="34" charset="0"/>
              </a:rPr>
              <a:t>Out of exposure to high winds can cool and dry the pile</a:t>
            </a:r>
          </a:p>
          <a:p>
            <a:r>
              <a:rPr lang="en-US" altLang="en-US" sz="2400" b="0" dirty="0" smtClean="0">
                <a:ea typeface="Verdana" panose="020B0604030504040204" pitchFamily="34" charset="0"/>
                <a:cs typeface="Verdana" panose="020B0604030504040204" pitchFamily="34" charset="0"/>
              </a:rPr>
              <a:t>Out of the way from lawn and garden activities</a:t>
            </a:r>
          </a:p>
          <a:p>
            <a:r>
              <a:rPr lang="en-US" altLang="en-US" sz="2400" b="0" dirty="0" smtClean="0">
                <a:ea typeface="Verdana" panose="020B0604030504040204" pitchFamily="34" charset="0"/>
                <a:cs typeface="Verdana" panose="020B0604030504040204" pitchFamily="34" charset="0"/>
              </a:rPr>
              <a:t>Close to a water source (hose)</a:t>
            </a:r>
          </a:p>
          <a:p>
            <a:r>
              <a:rPr lang="en-US" altLang="en-US" sz="2400" b="0" dirty="0" smtClean="0">
                <a:ea typeface="Verdana" panose="020B0604030504040204" pitchFamily="34" charset="0"/>
                <a:cs typeface="Verdana" panose="020B0604030504040204" pitchFamily="34" charset="0"/>
              </a:rPr>
              <a:t>Away from standing water or areas of poor drainage</a:t>
            </a:r>
          </a:p>
          <a:p>
            <a:r>
              <a:rPr lang="en-US" altLang="en-US" sz="2400" b="0" dirty="0" smtClean="0">
                <a:ea typeface="Verdana" panose="020B0604030504040204" pitchFamily="34" charset="0"/>
                <a:cs typeface="Verdana" panose="020B0604030504040204" pitchFamily="34" charset="0"/>
              </a:rPr>
              <a:t>Away from wooden buildings or trees</a:t>
            </a:r>
          </a:p>
          <a:p>
            <a:endParaRPr lang="en-US" altLang="en-US" sz="2400" b="0" dirty="0" smtClean="0">
              <a:ea typeface="Verdana" panose="020B0604030504040204" pitchFamily="34" charset="0"/>
              <a:cs typeface="Verdana" panose="020B0604030504040204" pitchFamily="34" charset="0"/>
            </a:endParaRPr>
          </a:p>
        </p:txBody>
      </p:sp>
      <p:sp>
        <p:nvSpPr>
          <p:cNvPr id="26627" name="Rectangle 3"/>
          <p:cNvSpPr>
            <a:spLocks noChangeArrowheads="1"/>
          </p:cNvSpPr>
          <p:nvPr/>
        </p:nvSpPr>
        <p:spPr bwMode="auto">
          <a:xfrm>
            <a:off x="6329363" y="6488113"/>
            <a:ext cx="2814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200" b="1">
                <a:solidFill>
                  <a:schemeClr val="tx2"/>
                </a:solidFill>
                <a:latin typeface="Verdana" panose="020B0604030504040204" pitchFamily="34" charset="0"/>
              </a:defRPr>
            </a:lvl1pPr>
            <a:lvl2pPr marL="742950" indent="-285750">
              <a:spcBef>
                <a:spcPct val="20000"/>
              </a:spcBef>
              <a:buChar char="–"/>
              <a:defRPr sz="2000" b="1">
                <a:solidFill>
                  <a:schemeClr val="tx2"/>
                </a:solidFill>
                <a:latin typeface="Verdana" panose="020B0604030504040204" pitchFamily="34" charset="0"/>
              </a:defRPr>
            </a:lvl2pPr>
            <a:lvl3pPr marL="1143000" indent="-228600">
              <a:spcBef>
                <a:spcPct val="20000"/>
              </a:spcBef>
              <a:buChar char="•"/>
              <a:defRPr b="1">
                <a:solidFill>
                  <a:schemeClr val="tx2"/>
                </a:solidFill>
                <a:latin typeface="Verdana" panose="020B0604030504040204" pitchFamily="34" charset="0"/>
              </a:defRPr>
            </a:lvl3pPr>
            <a:lvl4pPr marL="1600200" indent="-228600">
              <a:spcBef>
                <a:spcPct val="20000"/>
              </a:spcBef>
              <a:buChar char="–"/>
              <a:defRPr sz="1600" b="1">
                <a:solidFill>
                  <a:schemeClr val="tx2"/>
                </a:solidFill>
                <a:latin typeface="Verdana" panose="020B0604030504040204" pitchFamily="34" charset="0"/>
              </a:defRPr>
            </a:lvl4pPr>
            <a:lvl5pPr marL="2057400" indent="-228600">
              <a:spcBef>
                <a:spcPct val="20000"/>
              </a:spcBef>
              <a:buChar char="»"/>
              <a:defRPr sz="1400" b="1">
                <a:solidFill>
                  <a:schemeClr val="tx2"/>
                </a:solidFill>
                <a:latin typeface="Verdana" panose="020B0604030504040204" pitchFamily="34" charset="0"/>
              </a:defRPr>
            </a:lvl5pPr>
            <a:lvl6pPr marL="2514600" indent="-228600" eaLnBrk="0" fontAlgn="base" hangingPunct="0">
              <a:spcBef>
                <a:spcPct val="20000"/>
              </a:spcBef>
              <a:spcAft>
                <a:spcPct val="0"/>
              </a:spcAft>
              <a:buChar char="»"/>
              <a:defRPr sz="1400" b="1">
                <a:solidFill>
                  <a:schemeClr val="tx2"/>
                </a:solidFill>
                <a:latin typeface="Verdana" panose="020B0604030504040204" pitchFamily="34" charset="0"/>
              </a:defRPr>
            </a:lvl6pPr>
            <a:lvl7pPr marL="2971800" indent="-228600" eaLnBrk="0" fontAlgn="base" hangingPunct="0">
              <a:spcBef>
                <a:spcPct val="20000"/>
              </a:spcBef>
              <a:spcAft>
                <a:spcPct val="0"/>
              </a:spcAft>
              <a:buChar char="»"/>
              <a:defRPr sz="1400" b="1">
                <a:solidFill>
                  <a:schemeClr val="tx2"/>
                </a:solidFill>
                <a:latin typeface="Verdana" panose="020B0604030504040204" pitchFamily="34" charset="0"/>
              </a:defRPr>
            </a:lvl7pPr>
            <a:lvl8pPr marL="3429000" indent="-228600" eaLnBrk="0" fontAlgn="base" hangingPunct="0">
              <a:spcBef>
                <a:spcPct val="20000"/>
              </a:spcBef>
              <a:spcAft>
                <a:spcPct val="0"/>
              </a:spcAft>
              <a:buChar char="»"/>
              <a:defRPr sz="1400" b="1">
                <a:solidFill>
                  <a:schemeClr val="tx2"/>
                </a:solidFill>
                <a:latin typeface="Verdana" panose="020B0604030504040204" pitchFamily="34" charset="0"/>
              </a:defRPr>
            </a:lvl8pPr>
            <a:lvl9pPr marL="3886200" indent="-228600" eaLnBrk="0" fontAlgn="base" hangingPunct="0">
              <a:spcBef>
                <a:spcPct val="20000"/>
              </a:spcBef>
              <a:spcAft>
                <a:spcPct val="0"/>
              </a:spcAft>
              <a:buChar char="»"/>
              <a:defRPr sz="1400" b="1">
                <a:solidFill>
                  <a:schemeClr val="tx2"/>
                </a:solidFill>
                <a:latin typeface="Verdana" panose="020B0604030504040204" pitchFamily="34" charset="0"/>
              </a:defRPr>
            </a:lvl9pPr>
          </a:lstStyle>
          <a:p>
            <a:pPr eaLnBrk="1" hangingPunct="1">
              <a:spcBef>
                <a:spcPct val="0"/>
              </a:spcBef>
              <a:buFontTx/>
              <a:buNone/>
            </a:pPr>
            <a:r>
              <a:rPr lang="en-US" altLang="en-US" sz="1800" b="0" dirty="0">
                <a:latin typeface="Arial" panose="020B0604020202020204" pitchFamily="34" charset="0"/>
              </a:rPr>
              <a:t>Source: NRAES-43, 1991</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01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249238" y="2387600"/>
            <a:ext cx="8915400" cy="2324100"/>
          </a:xfrm>
          <a:prstGeom prst="rect">
            <a:avLst/>
          </a:prstGeom>
          <a:noFill/>
          <a:ln w="9525">
            <a:noFill/>
            <a:miter lim="800000"/>
            <a:headEnd/>
            <a:tailEnd/>
          </a:ln>
        </p:spPr>
        <p:txBody>
          <a:bodyPr/>
          <a:lstStyle/>
          <a:p>
            <a:pPr marL="914400" lvl="1" indent="-457200" eaLnBrk="1" hangingPunct="1">
              <a:spcBef>
                <a:spcPct val="20000"/>
              </a:spcBef>
              <a:buFont typeface="Arial" panose="020B0604020202020204" pitchFamily="34" charset="0"/>
              <a:buChar char="•"/>
              <a:defRPr/>
            </a:pPr>
            <a:r>
              <a:rPr lang="en-US" sz="2800" kern="0" dirty="0">
                <a:solidFill>
                  <a:schemeClr val="tx2"/>
                </a:solidFill>
                <a:latin typeface="Verdana" panose="020B0604030504040204" pitchFamily="34" charset="0"/>
                <a:ea typeface="Verdana" panose="020B0604030504040204" pitchFamily="34" charset="0"/>
                <a:cs typeface="Verdana" panose="020B0604030504040204" pitchFamily="34" charset="0"/>
              </a:rPr>
              <a:t>Add: Water and Air (mixing once a week)</a:t>
            </a:r>
          </a:p>
          <a:p>
            <a:pPr lvl="1" eaLnBrk="1" hangingPunct="1">
              <a:spcBef>
                <a:spcPct val="20000"/>
              </a:spcBef>
              <a:defRPr/>
            </a:pPr>
            <a:endParaRPr lang="en-US" sz="2800" b="1" kern="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914400" lvl="1" indent="-457200" eaLnBrk="1" hangingPunct="1">
              <a:spcBef>
                <a:spcPct val="20000"/>
              </a:spcBef>
              <a:buFont typeface="Arial" panose="020B0604020202020204" pitchFamily="34" charset="0"/>
              <a:buChar char="•"/>
              <a:defRPr/>
            </a:pPr>
            <a:r>
              <a:rPr lang="en-US" sz="2800" kern="0" dirty="0">
                <a:solidFill>
                  <a:schemeClr val="tx2"/>
                </a:solidFill>
                <a:latin typeface="Verdana" panose="020B0604030504040204" pitchFamily="34" charset="0"/>
                <a:ea typeface="Verdana" panose="020B0604030504040204" pitchFamily="34" charset="0"/>
                <a:cs typeface="Verdana" panose="020B0604030504040204" pitchFamily="34" charset="0"/>
              </a:rPr>
              <a:t>Proper composting involves aerobic bacteria that need oxygen to thrive</a:t>
            </a:r>
          </a:p>
        </p:txBody>
      </p:sp>
      <p:sp>
        <p:nvSpPr>
          <p:cNvPr id="28675" name="TextBox 5"/>
          <p:cNvSpPr txBox="1">
            <a:spLocks noChangeArrowheads="1"/>
          </p:cNvSpPr>
          <p:nvPr/>
        </p:nvSpPr>
        <p:spPr bwMode="auto">
          <a:xfrm>
            <a:off x="3048000" y="6400800"/>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b="1">
                <a:solidFill>
                  <a:schemeClr val="tx2"/>
                </a:solidFill>
                <a:latin typeface="Verdana" panose="020B0604030504040204" pitchFamily="34" charset="0"/>
              </a:defRPr>
            </a:lvl1pPr>
            <a:lvl2pPr marL="742950" indent="-285750">
              <a:spcBef>
                <a:spcPct val="20000"/>
              </a:spcBef>
              <a:buChar char="–"/>
              <a:defRPr sz="2000" b="1">
                <a:solidFill>
                  <a:schemeClr val="tx2"/>
                </a:solidFill>
                <a:latin typeface="Verdana" panose="020B0604030504040204" pitchFamily="34" charset="0"/>
              </a:defRPr>
            </a:lvl2pPr>
            <a:lvl3pPr marL="1143000" indent="-228600">
              <a:spcBef>
                <a:spcPct val="20000"/>
              </a:spcBef>
              <a:buChar char="•"/>
              <a:defRPr b="1">
                <a:solidFill>
                  <a:schemeClr val="tx2"/>
                </a:solidFill>
                <a:latin typeface="Verdana" panose="020B0604030504040204" pitchFamily="34" charset="0"/>
              </a:defRPr>
            </a:lvl3pPr>
            <a:lvl4pPr marL="1600200" indent="-228600">
              <a:spcBef>
                <a:spcPct val="20000"/>
              </a:spcBef>
              <a:buChar char="–"/>
              <a:defRPr sz="1600" b="1">
                <a:solidFill>
                  <a:schemeClr val="tx2"/>
                </a:solidFill>
                <a:latin typeface="Verdana" panose="020B0604030504040204" pitchFamily="34" charset="0"/>
              </a:defRPr>
            </a:lvl4pPr>
            <a:lvl5pPr marL="2057400" indent="-228600">
              <a:spcBef>
                <a:spcPct val="20000"/>
              </a:spcBef>
              <a:buChar char="»"/>
              <a:defRPr sz="1400" b="1">
                <a:solidFill>
                  <a:schemeClr val="tx2"/>
                </a:solidFill>
                <a:latin typeface="Verdana" panose="020B0604030504040204" pitchFamily="34" charset="0"/>
              </a:defRPr>
            </a:lvl5pPr>
            <a:lvl6pPr marL="2514600" indent="-228600" eaLnBrk="0" fontAlgn="base" hangingPunct="0">
              <a:spcBef>
                <a:spcPct val="20000"/>
              </a:spcBef>
              <a:spcAft>
                <a:spcPct val="0"/>
              </a:spcAft>
              <a:buChar char="»"/>
              <a:defRPr sz="1400" b="1">
                <a:solidFill>
                  <a:schemeClr val="tx2"/>
                </a:solidFill>
                <a:latin typeface="Verdana" panose="020B0604030504040204" pitchFamily="34" charset="0"/>
              </a:defRPr>
            </a:lvl6pPr>
            <a:lvl7pPr marL="2971800" indent="-228600" eaLnBrk="0" fontAlgn="base" hangingPunct="0">
              <a:spcBef>
                <a:spcPct val="20000"/>
              </a:spcBef>
              <a:spcAft>
                <a:spcPct val="0"/>
              </a:spcAft>
              <a:buChar char="»"/>
              <a:defRPr sz="1400" b="1">
                <a:solidFill>
                  <a:schemeClr val="tx2"/>
                </a:solidFill>
                <a:latin typeface="Verdana" panose="020B0604030504040204" pitchFamily="34" charset="0"/>
              </a:defRPr>
            </a:lvl7pPr>
            <a:lvl8pPr marL="3429000" indent="-228600" eaLnBrk="0" fontAlgn="base" hangingPunct="0">
              <a:spcBef>
                <a:spcPct val="20000"/>
              </a:spcBef>
              <a:spcAft>
                <a:spcPct val="0"/>
              </a:spcAft>
              <a:buChar char="»"/>
              <a:defRPr sz="1400" b="1">
                <a:solidFill>
                  <a:schemeClr val="tx2"/>
                </a:solidFill>
                <a:latin typeface="Verdana" panose="020B0604030504040204" pitchFamily="34" charset="0"/>
              </a:defRPr>
            </a:lvl8pPr>
            <a:lvl9pPr marL="3886200" indent="-228600" eaLnBrk="0" fontAlgn="base" hangingPunct="0">
              <a:spcBef>
                <a:spcPct val="20000"/>
              </a:spcBef>
              <a:spcAft>
                <a:spcPct val="0"/>
              </a:spcAft>
              <a:buChar char="»"/>
              <a:defRPr sz="1400" b="1">
                <a:solidFill>
                  <a:schemeClr val="tx2"/>
                </a:solidFill>
                <a:latin typeface="Verdana" panose="020B0604030504040204" pitchFamily="34" charset="0"/>
              </a:defRPr>
            </a:lvl9pPr>
          </a:lstStyle>
          <a:p>
            <a:pPr eaLnBrk="1" hangingPunct="1">
              <a:spcBef>
                <a:spcPct val="0"/>
              </a:spcBef>
              <a:buFontTx/>
              <a:buNone/>
            </a:pPr>
            <a:r>
              <a:rPr lang="en-US" altLang="en-US" sz="1800" b="0" dirty="0">
                <a:solidFill>
                  <a:schemeClr val="bg1"/>
                </a:solidFill>
                <a:latin typeface="Times New Roman" panose="02020603050405020304" pitchFamily="18" charset="0"/>
              </a:rPr>
              <a:t>Slide credit: Harrington Organics, Todd Harrington</a:t>
            </a:r>
          </a:p>
        </p:txBody>
      </p:sp>
      <p:sp>
        <p:nvSpPr>
          <p:cNvPr id="5" name="Rectangle 4"/>
          <p:cNvSpPr/>
          <p:nvPr/>
        </p:nvSpPr>
        <p:spPr>
          <a:xfrm>
            <a:off x="0" y="909638"/>
            <a:ext cx="9144000" cy="523875"/>
          </a:xfrm>
          <a:prstGeom prst="rect">
            <a:avLst/>
          </a:prstGeom>
        </p:spPr>
        <p:txBody>
          <a:bodyPr>
            <a:spAutoFit/>
          </a:bodyPr>
          <a:lstStyle/>
          <a:p>
            <a:pPr algn="ctr" eaLnBrk="1" hangingPunct="1">
              <a:defRPr/>
            </a:pPr>
            <a:r>
              <a:rPr lang="en-US" sz="2800" b="1" dirty="0">
                <a:solidFill>
                  <a:schemeClr val="tx2"/>
                </a:solidFill>
                <a:latin typeface="+mn-lt"/>
                <a:ea typeface="Verdana" panose="020B0604030504040204" pitchFamily="34" charset="0"/>
                <a:cs typeface="Verdana" panose="020B0604030504040204" pitchFamily="34" charset="0"/>
              </a:rPr>
              <a:t>Let’s make some compost!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93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342900" y="2667000"/>
            <a:ext cx="8458200" cy="4191000"/>
          </a:xfrm>
          <a:prstGeom prst="rect">
            <a:avLst/>
          </a:prstGeom>
          <a:noFill/>
          <a:ln w="9525">
            <a:noFill/>
            <a:miter lim="800000"/>
            <a:headEnd/>
            <a:tailEnd/>
          </a:ln>
        </p:spPr>
        <p:txBody>
          <a:bodyPr/>
          <a:lstStyle/>
          <a:p>
            <a:pPr lvl="1" eaLnBrk="1" hangingPunct="1">
              <a:spcBef>
                <a:spcPct val="20000"/>
              </a:spcBef>
              <a:defRPr/>
            </a:pPr>
            <a:r>
              <a:rPr lang="en-US" sz="2400" b="1" kern="0" dirty="0">
                <a:solidFill>
                  <a:schemeClr val="tx2"/>
                </a:solidFill>
                <a:latin typeface="Verdana" panose="020B0604030504040204" pitchFamily="34" charset="0"/>
                <a:ea typeface="Verdana" panose="020B0604030504040204" pitchFamily="34" charset="0"/>
                <a:cs typeface="Verdana" panose="020B0604030504040204" pitchFamily="34" charset="0"/>
              </a:rPr>
              <a:t>How much green and how much brown? </a:t>
            </a:r>
          </a:p>
          <a:p>
            <a:pPr marL="1257300" lvl="2" indent="-342900" eaLnBrk="1" hangingPunct="1">
              <a:spcBef>
                <a:spcPct val="20000"/>
              </a:spcBef>
              <a:buFont typeface="Arial" panose="020B0604020202020204" pitchFamily="34" charset="0"/>
              <a:buChar char="•"/>
              <a:defRPr/>
            </a:pPr>
            <a:r>
              <a:rPr lang="en-US" sz="2400" kern="0" dirty="0">
                <a:solidFill>
                  <a:schemeClr val="tx2"/>
                </a:solidFill>
                <a:latin typeface="Verdana" panose="020B0604030504040204" pitchFamily="34" charset="0"/>
                <a:ea typeface="Verdana" panose="020B0604030504040204" pitchFamily="34" charset="0"/>
                <a:cs typeface="Verdana" panose="020B0604030504040204" pitchFamily="34" charset="0"/>
              </a:rPr>
              <a:t>Organisms need: </a:t>
            </a:r>
            <a:r>
              <a:rPr lang="en-US" sz="2400" kern="0" dirty="0">
                <a:solidFill>
                  <a:srgbClr val="996633"/>
                </a:solidFill>
                <a:latin typeface="Verdana" panose="020B0604030504040204" pitchFamily="34" charset="0"/>
                <a:ea typeface="Verdana" panose="020B0604030504040204" pitchFamily="34" charset="0"/>
                <a:cs typeface="Verdana" panose="020B0604030504040204" pitchFamily="34" charset="0"/>
              </a:rPr>
              <a:t>Carbon (BROWNS) </a:t>
            </a:r>
            <a:r>
              <a:rPr lang="en-US" sz="2400" kern="0" dirty="0">
                <a:solidFill>
                  <a:schemeClr val="tx2"/>
                </a:solidFill>
                <a:latin typeface="Verdana" panose="020B0604030504040204" pitchFamily="34" charset="0"/>
                <a:ea typeface="Verdana" panose="020B0604030504040204" pitchFamily="34" charset="0"/>
                <a:cs typeface="Verdana" panose="020B0604030504040204" pitchFamily="34" charset="0"/>
              </a:rPr>
              <a:t>for energy and </a:t>
            </a:r>
            <a:r>
              <a:rPr lang="en-US" sz="2400" kern="0" dirty="0">
                <a:solidFill>
                  <a:srgbClr val="00B050"/>
                </a:solidFill>
                <a:latin typeface="Verdana" panose="020B0604030504040204" pitchFamily="34" charset="0"/>
                <a:ea typeface="Verdana" panose="020B0604030504040204" pitchFamily="34" charset="0"/>
                <a:cs typeface="Verdana" panose="020B0604030504040204" pitchFamily="34" charset="0"/>
              </a:rPr>
              <a:t>Nitrogen</a:t>
            </a:r>
            <a:r>
              <a:rPr lang="en-US" sz="2400" kern="0" dirty="0">
                <a:latin typeface="Verdana" panose="020B0604030504040204" pitchFamily="34" charset="0"/>
                <a:ea typeface="Verdana" panose="020B0604030504040204" pitchFamily="34" charset="0"/>
                <a:cs typeface="Verdana" panose="020B0604030504040204" pitchFamily="34" charset="0"/>
              </a:rPr>
              <a:t> (</a:t>
            </a:r>
            <a:r>
              <a:rPr lang="en-US" sz="2400" kern="0" dirty="0">
                <a:solidFill>
                  <a:srgbClr val="00B050"/>
                </a:solidFill>
                <a:latin typeface="Verdana" panose="020B0604030504040204" pitchFamily="34" charset="0"/>
                <a:ea typeface="Verdana" panose="020B0604030504040204" pitchFamily="34" charset="0"/>
                <a:cs typeface="Verdana" panose="020B0604030504040204" pitchFamily="34" charset="0"/>
              </a:rPr>
              <a:t>GREENS) </a:t>
            </a:r>
            <a:r>
              <a:rPr lang="en-US" sz="2400" kern="0" dirty="0">
                <a:solidFill>
                  <a:schemeClr val="tx2"/>
                </a:solidFill>
                <a:latin typeface="Verdana" panose="020B0604030504040204" pitchFamily="34" charset="0"/>
                <a:ea typeface="Verdana" panose="020B0604030504040204" pitchFamily="34" charset="0"/>
                <a:cs typeface="Verdana" panose="020B0604030504040204" pitchFamily="34" charset="0"/>
              </a:rPr>
              <a:t>for protein</a:t>
            </a:r>
          </a:p>
          <a:p>
            <a:pPr marL="1257300" lvl="2" indent="-342900" eaLnBrk="1" hangingPunct="1">
              <a:spcBef>
                <a:spcPct val="20000"/>
              </a:spcBef>
              <a:buFont typeface="Arial" panose="020B0604020202020204" pitchFamily="34" charset="0"/>
              <a:buChar char="•"/>
              <a:defRPr/>
            </a:pPr>
            <a:r>
              <a:rPr lang="en-US" sz="2400" kern="0" dirty="0">
                <a:solidFill>
                  <a:schemeClr val="tx2"/>
                </a:solidFill>
                <a:latin typeface="Verdana" panose="020B0604030504040204" pitchFamily="34" charset="0"/>
                <a:ea typeface="Verdana" panose="020B0604030504040204" pitchFamily="34" charset="0"/>
                <a:cs typeface="Verdana" panose="020B0604030504040204" pitchFamily="34" charset="0"/>
              </a:rPr>
              <a:t>The ideal ratio of carbon to nitrogen in a compost pile is </a:t>
            </a:r>
          </a:p>
          <a:p>
            <a:pPr marL="1200150" lvl="2" indent="-285750" eaLnBrk="1" hangingPunct="1">
              <a:spcBef>
                <a:spcPct val="20000"/>
              </a:spcBef>
              <a:buFontTx/>
              <a:buChar char="–"/>
              <a:defRPr/>
            </a:pPr>
            <a:endParaRPr lang="en-US" sz="2400" kern="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200150" lvl="2" indent="-285750" eaLnBrk="1" hangingPunct="1">
              <a:spcBef>
                <a:spcPct val="20000"/>
              </a:spcBef>
              <a:defRPr/>
            </a:pPr>
            <a:r>
              <a:rPr lang="en-US" sz="2400" kern="0" dirty="0">
                <a:solidFill>
                  <a:schemeClr val="tx2"/>
                </a:solidFill>
                <a:latin typeface="Verdana" panose="020B0604030504040204" pitchFamily="34" charset="0"/>
                <a:ea typeface="Verdana" panose="020B0604030504040204" pitchFamily="34" charset="0"/>
                <a:cs typeface="Verdana" panose="020B0604030504040204" pitchFamily="34" charset="0"/>
              </a:rPr>
              <a:t>			~30:1 (by </a:t>
            </a:r>
            <a:r>
              <a:rPr lang="en-US" sz="2400" kern="0" dirty="0" smtClean="0">
                <a:solidFill>
                  <a:schemeClr val="tx2"/>
                </a:solidFill>
                <a:latin typeface="Verdana" panose="020B0604030504040204" pitchFamily="34" charset="0"/>
                <a:ea typeface="Verdana" panose="020B0604030504040204" pitchFamily="34" charset="0"/>
                <a:cs typeface="Verdana" panose="020B0604030504040204" pitchFamily="34" charset="0"/>
              </a:rPr>
              <a:t>dry weight</a:t>
            </a:r>
            <a:r>
              <a:rPr lang="en-US" sz="2400" kern="0" dirty="0">
                <a:solidFill>
                  <a:schemeClr val="tx2"/>
                </a:solidFill>
                <a:latin typeface="Verdana" panose="020B0604030504040204" pitchFamily="34" charset="0"/>
                <a:ea typeface="Verdana" panose="020B0604030504040204" pitchFamily="34" charset="0"/>
                <a:cs typeface="Verdana" panose="020B0604030504040204" pitchFamily="34" charset="0"/>
              </a:rPr>
              <a:t>)</a:t>
            </a:r>
          </a:p>
        </p:txBody>
      </p:sp>
      <p:sp>
        <p:nvSpPr>
          <p:cNvPr id="3" name="Rectangle 2"/>
          <p:cNvSpPr/>
          <p:nvPr/>
        </p:nvSpPr>
        <p:spPr>
          <a:xfrm>
            <a:off x="0" y="909638"/>
            <a:ext cx="9144000" cy="523875"/>
          </a:xfrm>
          <a:prstGeom prst="rect">
            <a:avLst/>
          </a:prstGeom>
        </p:spPr>
        <p:txBody>
          <a:bodyPr>
            <a:spAutoFit/>
          </a:bodyPr>
          <a:lstStyle/>
          <a:p>
            <a:pPr algn="ctr" eaLnBrk="1" hangingPunct="1">
              <a:defRPr/>
            </a:pPr>
            <a:r>
              <a:rPr lang="en-US" sz="2800" b="1" dirty="0">
                <a:solidFill>
                  <a:schemeClr val="tx2"/>
                </a:solidFill>
                <a:latin typeface="+mn-lt"/>
                <a:ea typeface="Verdana" panose="020B0604030504040204" pitchFamily="34" charset="0"/>
                <a:cs typeface="Verdana" panose="020B0604030504040204" pitchFamily="34" charset="0"/>
              </a:rPr>
              <a:t>Let’s make some compost!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58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562100" y="88900"/>
            <a:ext cx="7581900" cy="1143000"/>
          </a:xfrm>
        </p:spPr>
        <p:txBody>
          <a:bodyPr/>
          <a:lstStyle/>
          <a:p>
            <a:pPr algn="r"/>
            <a:r>
              <a:rPr lang="en-US" altLang="en-US" sz="2400" dirty="0" smtClean="0">
                <a:solidFill>
                  <a:schemeClr val="bg1"/>
                </a:solidFill>
              </a:rPr>
              <a:t>Carbon to Nitrogen Ratio of Materials</a:t>
            </a:r>
          </a:p>
        </p:txBody>
      </p:sp>
      <p:graphicFrame>
        <p:nvGraphicFramePr>
          <p:cNvPr id="4" name="Content Placeholder 3"/>
          <p:cNvGraphicFramePr>
            <a:graphicFrameLocks noGrp="1"/>
          </p:cNvGraphicFramePr>
          <p:nvPr>
            <p:ph idx="1"/>
          </p:nvPr>
        </p:nvGraphicFramePr>
        <p:xfrm>
          <a:off x="2082800" y="1231900"/>
          <a:ext cx="4483100" cy="5229227"/>
        </p:xfrm>
        <a:graphic>
          <a:graphicData uri="http://schemas.openxmlformats.org/drawingml/2006/table">
            <a:tbl>
              <a:tblPr/>
              <a:tblGrid>
                <a:gridCol w="2241550"/>
                <a:gridCol w="2241550"/>
              </a:tblGrid>
              <a:tr h="353005">
                <a:tc>
                  <a:txBody>
                    <a:bodyPr/>
                    <a:lstStyle/>
                    <a:p>
                      <a:r>
                        <a:rPr lang="en-US" sz="2100" b="1" dirty="0" smtClean="0">
                          <a:solidFill>
                            <a:schemeClr val="tx2"/>
                          </a:solidFill>
                        </a:rPr>
                        <a:t>MATERIAL</a:t>
                      </a:r>
                      <a:endParaRPr lang="en-US" sz="2100" b="1" dirty="0">
                        <a:solidFill>
                          <a:schemeClr val="tx2"/>
                        </a:solidFill>
                      </a:endParaRPr>
                    </a:p>
                  </a:txBody>
                  <a:tcPr marL="54864" marR="27432" marT="16461" marB="16461" anchor="ctr">
                    <a:lnL>
                      <a:noFill/>
                    </a:lnL>
                    <a:lnR>
                      <a:noFill/>
                    </a:lnR>
                    <a:lnT>
                      <a:noFill/>
                    </a:lnT>
                    <a:lnB w="7620" cap="flat" cmpd="sng" algn="ctr">
                      <a:solidFill>
                        <a:srgbClr val="FFFFFF"/>
                      </a:solidFill>
                      <a:prstDash val="solid"/>
                      <a:round/>
                      <a:headEnd type="none" w="med" len="med"/>
                      <a:tailEnd type="none" w="med" len="med"/>
                    </a:lnB>
                    <a:solidFill>
                      <a:srgbClr val="E6EBFF"/>
                    </a:solidFill>
                  </a:tcPr>
                </a:tc>
                <a:tc>
                  <a:txBody>
                    <a:bodyPr/>
                    <a:lstStyle/>
                    <a:p>
                      <a:pPr algn="r"/>
                      <a:r>
                        <a:rPr lang="en-US" sz="2100" b="1" dirty="0" smtClean="0">
                          <a:solidFill>
                            <a:schemeClr val="tx2"/>
                          </a:solidFill>
                        </a:rPr>
                        <a:t>C:N</a:t>
                      </a:r>
                      <a:endParaRPr lang="en-US" sz="2100" b="1" dirty="0">
                        <a:solidFill>
                          <a:schemeClr val="tx2"/>
                        </a:solidFill>
                      </a:endParaRPr>
                    </a:p>
                  </a:txBody>
                  <a:tcPr marL="54864" marR="27432" marT="16461" marB="16461" anchor="ctr">
                    <a:lnL>
                      <a:noFill/>
                    </a:lnL>
                    <a:lnR>
                      <a:noFill/>
                    </a:lnR>
                    <a:lnT>
                      <a:noFill/>
                    </a:lnT>
                    <a:lnB w="7620" cap="flat" cmpd="sng" algn="ctr">
                      <a:solidFill>
                        <a:srgbClr val="FFFFFF"/>
                      </a:solidFill>
                      <a:prstDash val="solid"/>
                      <a:round/>
                      <a:headEnd type="none" w="med" len="med"/>
                      <a:tailEnd type="none" w="med" len="med"/>
                    </a:lnB>
                    <a:solidFill>
                      <a:srgbClr val="E6EBFF"/>
                    </a:solidFill>
                  </a:tcPr>
                </a:tc>
              </a:tr>
              <a:tr h="673086">
                <a:tc>
                  <a:txBody>
                    <a:bodyPr/>
                    <a:lstStyle/>
                    <a:p>
                      <a:r>
                        <a:rPr lang="en-US" sz="2100" dirty="0">
                          <a:solidFill>
                            <a:schemeClr val="tx2"/>
                          </a:solidFill>
                        </a:rPr>
                        <a:t>Vegetable </a:t>
                      </a:r>
                      <a:r>
                        <a:rPr lang="en-US" sz="2100" dirty="0" smtClean="0">
                          <a:solidFill>
                            <a:schemeClr val="tx2"/>
                          </a:solidFill>
                        </a:rPr>
                        <a:t>Scraps</a:t>
                      </a:r>
                      <a:endParaRPr lang="en-US" sz="2100" dirty="0">
                        <a:solidFill>
                          <a:schemeClr val="tx2"/>
                        </a:solidFill>
                      </a:endParaRP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c>
                  <a:txBody>
                    <a:bodyPr/>
                    <a:lstStyle/>
                    <a:p>
                      <a:pPr algn="r"/>
                      <a:r>
                        <a:rPr lang="en-US" sz="2100" dirty="0">
                          <a:solidFill>
                            <a:schemeClr val="tx2"/>
                          </a:solidFill>
                        </a:rPr>
                        <a:t>12-20:1</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r>
              <a:tr h="353005">
                <a:tc>
                  <a:txBody>
                    <a:bodyPr/>
                    <a:lstStyle/>
                    <a:p>
                      <a:r>
                        <a:rPr lang="en-US" sz="2100" dirty="0">
                          <a:solidFill>
                            <a:schemeClr val="tx2"/>
                          </a:solidFill>
                        </a:rPr>
                        <a:t>Grass Clippings</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c>
                  <a:txBody>
                    <a:bodyPr/>
                    <a:lstStyle/>
                    <a:p>
                      <a:pPr algn="r"/>
                      <a:r>
                        <a:rPr lang="en-US" sz="2100" dirty="0">
                          <a:solidFill>
                            <a:schemeClr val="tx2"/>
                          </a:solidFill>
                        </a:rPr>
                        <a:t>20:1</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r>
              <a:tr h="353005">
                <a:tc>
                  <a:txBody>
                    <a:bodyPr/>
                    <a:lstStyle/>
                    <a:p>
                      <a:r>
                        <a:rPr lang="en-US" sz="2100" dirty="0">
                          <a:solidFill>
                            <a:schemeClr val="tx2"/>
                          </a:solidFill>
                        </a:rPr>
                        <a:t>Coffee Grounds</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c>
                  <a:txBody>
                    <a:bodyPr/>
                    <a:lstStyle/>
                    <a:p>
                      <a:pPr algn="r"/>
                      <a:r>
                        <a:rPr lang="en-US" sz="2100" dirty="0">
                          <a:solidFill>
                            <a:schemeClr val="tx2"/>
                          </a:solidFill>
                        </a:rPr>
                        <a:t>20:1</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r>
              <a:tr h="353005">
                <a:tc>
                  <a:txBody>
                    <a:bodyPr/>
                    <a:lstStyle/>
                    <a:p>
                      <a:r>
                        <a:rPr lang="en-US" sz="2100" dirty="0">
                          <a:solidFill>
                            <a:schemeClr val="tx2"/>
                          </a:solidFill>
                        </a:rPr>
                        <a:t>Cow Manure</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c>
                  <a:txBody>
                    <a:bodyPr/>
                    <a:lstStyle/>
                    <a:p>
                      <a:pPr algn="r"/>
                      <a:r>
                        <a:rPr lang="en-US" sz="2100" dirty="0">
                          <a:solidFill>
                            <a:schemeClr val="tx2"/>
                          </a:solidFill>
                        </a:rPr>
                        <a:t>20:1</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r>
              <a:tr h="353005">
                <a:tc>
                  <a:txBody>
                    <a:bodyPr/>
                    <a:lstStyle/>
                    <a:p>
                      <a:r>
                        <a:rPr lang="en-US" sz="2100" dirty="0">
                          <a:solidFill>
                            <a:schemeClr val="tx2"/>
                          </a:solidFill>
                        </a:rPr>
                        <a:t>Corn Stalks</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c>
                  <a:txBody>
                    <a:bodyPr/>
                    <a:lstStyle/>
                    <a:p>
                      <a:pPr algn="r"/>
                      <a:r>
                        <a:rPr lang="en-US" sz="2100" dirty="0">
                          <a:solidFill>
                            <a:schemeClr val="tx2"/>
                          </a:solidFill>
                        </a:rPr>
                        <a:t>60:1</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r>
              <a:tr h="353005">
                <a:tc>
                  <a:txBody>
                    <a:bodyPr/>
                    <a:lstStyle/>
                    <a:p>
                      <a:r>
                        <a:rPr lang="en-US" sz="2100" dirty="0">
                          <a:solidFill>
                            <a:schemeClr val="tx2"/>
                          </a:solidFill>
                        </a:rPr>
                        <a:t>Fruit Wastes</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c>
                  <a:txBody>
                    <a:bodyPr/>
                    <a:lstStyle/>
                    <a:p>
                      <a:pPr algn="r"/>
                      <a:r>
                        <a:rPr lang="en-US" sz="2100" dirty="0">
                          <a:solidFill>
                            <a:schemeClr val="tx2"/>
                          </a:solidFill>
                        </a:rPr>
                        <a:t>35:1</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r>
              <a:tr h="353005">
                <a:tc>
                  <a:txBody>
                    <a:bodyPr/>
                    <a:lstStyle/>
                    <a:p>
                      <a:r>
                        <a:rPr lang="en-US" sz="2100" dirty="0">
                          <a:solidFill>
                            <a:schemeClr val="tx2"/>
                          </a:solidFill>
                        </a:rPr>
                        <a:t>Leaves</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c>
                  <a:txBody>
                    <a:bodyPr/>
                    <a:lstStyle/>
                    <a:p>
                      <a:pPr algn="r"/>
                      <a:r>
                        <a:rPr lang="en-US" sz="2100" dirty="0">
                          <a:solidFill>
                            <a:schemeClr val="tx2"/>
                          </a:solidFill>
                        </a:rPr>
                        <a:t>60:1</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r>
              <a:tr h="353005">
                <a:tc>
                  <a:txBody>
                    <a:bodyPr/>
                    <a:lstStyle/>
                    <a:p>
                      <a:r>
                        <a:rPr lang="en-US" sz="2100" dirty="0">
                          <a:solidFill>
                            <a:schemeClr val="tx2"/>
                          </a:solidFill>
                        </a:rPr>
                        <a:t>Peat Moss</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c>
                  <a:txBody>
                    <a:bodyPr/>
                    <a:lstStyle/>
                    <a:p>
                      <a:pPr algn="r"/>
                      <a:r>
                        <a:rPr lang="en-US" sz="2100" dirty="0">
                          <a:solidFill>
                            <a:schemeClr val="tx2"/>
                          </a:solidFill>
                        </a:rPr>
                        <a:t>58:1</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r>
              <a:tr h="353005">
                <a:tc>
                  <a:txBody>
                    <a:bodyPr/>
                    <a:lstStyle/>
                    <a:p>
                      <a:r>
                        <a:rPr lang="en-US" sz="2100" dirty="0">
                          <a:solidFill>
                            <a:schemeClr val="tx2"/>
                          </a:solidFill>
                        </a:rPr>
                        <a:t>Newspaper</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c>
                  <a:txBody>
                    <a:bodyPr/>
                    <a:lstStyle/>
                    <a:p>
                      <a:pPr algn="r"/>
                      <a:r>
                        <a:rPr lang="en-US" sz="2100" dirty="0">
                          <a:solidFill>
                            <a:schemeClr val="tx2"/>
                          </a:solidFill>
                        </a:rPr>
                        <a:t>50-200:1</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r>
              <a:tr h="353005">
                <a:tc>
                  <a:txBody>
                    <a:bodyPr/>
                    <a:lstStyle/>
                    <a:p>
                      <a:r>
                        <a:rPr lang="en-US" sz="2100" dirty="0">
                          <a:solidFill>
                            <a:schemeClr val="tx2"/>
                          </a:solidFill>
                        </a:rPr>
                        <a:t>Pine Needles</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c>
                  <a:txBody>
                    <a:bodyPr/>
                    <a:lstStyle/>
                    <a:p>
                      <a:pPr algn="r"/>
                      <a:r>
                        <a:rPr lang="en-US" sz="2100" dirty="0">
                          <a:solidFill>
                            <a:schemeClr val="tx2"/>
                          </a:solidFill>
                        </a:rPr>
                        <a:t>60-110:1</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r>
              <a:tr h="673086">
                <a:tc>
                  <a:txBody>
                    <a:bodyPr/>
                    <a:lstStyle/>
                    <a:p>
                      <a:r>
                        <a:rPr lang="en-US" sz="2100" dirty="0">
                          <a:solidFill>
                            <a:schemeClr val="tx2"/>
                          </a:solidFill>
                        </a:rPr>
                        <a:t>Sawdust / Wood</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c>
                  <a:txBody>
                    <a:bodyPr/>
                    <a:lstStyle/>
                    <a:p>
                      <a:pPr algn="r"/>
                      <a:r>
                        <a:rPr lang="en-US" sz="2100" dirty="0">
                          <a:solidFill>
                            <a:schemeClr val="tx2"/>
                          </a:solidFill>
                        </a:rPr>
                        <a:t>600:1</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r>
              <a:tr h="353005">
                <a:tc>
                  <a:txBody>
                    <a:bodyPr/>
                    <a:lstStyle/>
                    <a:p>
                      <a:r>
                        <a:rPr lang="en-US" sz="2100" dirty="0">
                          <a:solidFill>
                            <a:schemeClr val="tx2"/>
                          </a:solidFill>
                        </a:rPr>
                        <a:t>Straw</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c>
                  <a:txBody>
                    <a:bodyPr/>
                    <a:lstStyle/>
                    <a:p>
                      <a:pPr algn="r"/>
                      <a:r>
                        <a:rPr lang="en-US" sz="2100" dirty="0">
                          <a:solidFill>
                            <a:schemeClr val="tx2"/>
                          </a:solidFill>
                        </a:rPr>
                        <a:t>80-100:1</a:t>
                      </a:r>
                    </a:p>
                  </a:txBody>
                  <a:tcPr marL="54864" marR="27432" marT="16461" marB="16461" anchor="ctr">
                    <a:lnL>
                      <a:noFill/>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6EBFF"/>
                    </a:solid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453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660400" y="2044700"/>
            <a:ext cx="7620000" cy="4813300"/>
          </a:xfrm>
          <a:prstGeom prst="rect">
            <a:avLst/>
          </a:prstGeom>
          <a:noFill/>
          <a:ln w="9525">
            <a:noFill/>
            <a:miter lim="800000"/>
            <a:headEnd/>
            <a:tailEnd/>
          </a:ln>
        </p:spPr>
        <p:txBody>
          <a:bodyPr/>
          <a:lstStyle/>
          <a:p>
            <a:pPr algn="ctr" eaLnBrk="1" hangingPunct="1">
              <a:spcBef>
                <a:spcPct val="20000"/>
              </a:spcBef>
              <a:defRPr/>
            </a:pPr>
            <a:r>
              <a:rPr lang="en-US" sz="2000" b="1" kern="0" dirty="0">
                <a:solidFill>
                  <a:schemeClr val="tx2"/>
                </a:solidFill>
                <a:latin typeface="Verdana" panose="020B0604030504040204" pitchFamily="34" charset="0"/>
                <a:ea typeface="Verdana" panose="020B0604030504040204" pitchFamily="34" charset="0"/>
                <a:cs typeface="Verdana" panose="020B0604030504040204" pitchFamily="34" charset="0"/>
              </a:rPr>
              <a:t>How much green and how much brown? </a:t>
            </a:r>
          </a:p>
          <a:p>
            <a:pPr marL="1200150" lvl="2" indent="-285750" eaLnBrk="1" hangingPunct="1">
              <a:spcBef>
                <a:spcPct val="20000"/>
              </a:spcBef>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		~30:1 (by dry weight)</a:t>
            </a:r>
          </a:p>
          <a:p>
            <a:pPr lvl="2" eaLnBrk="1" hangingPunct="1">
              <a:spcBef>
                <a:spcPct val="20000"/>
              </a:spcBef>
              <a:defRPr/>
            </a:pPr>
            <a:endPar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lvl="2" eaLnBrk="1" hangingPunct="1">
              <a:spcBef>
                <a:spcPct val="20000"/>
              </a:spcBef>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Example:	Grass clippings- 20:1</a:t>
            </a:r>
          </a:p>
          <a:p>
            <a:pPr marL="1657350" lvl="3" indent="-285750" eaLnBrk="1" hangingPunct="1">
              <a:spcBef>
                <a:spcPct val="20000"/>
              </a:spcBef>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			Dry leaves- 60:1</a:t>
            </a:r>
          </a:p>
          <a:p>
            <a:pPr lvl="2" eaLnBrk="1" hangingPunct="1">
              <a:spcBef>
                <a:spcPct val="20000"/>
              </a:spcBef>
              <a:defRPr/>
            </a:pPr>
            <a:endPar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lvl="2" eaLnBrk="1" hangingPunct="1">
              <a:spcBef>
                <a:spcPct val="20000"/>
              </a:spcBef>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To achieve 30:1….		 </a:t>
            </a:r>
          </a:p>
          <a:p>
            <a:pPr lvl="2" eaLnBrk="1" hangingPunct="1">
              <a:spcBef>
                <a:spcPct val="20000"/>
              </a:spcBef>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2 bags of grass clippings + 1 bag of dried leaves= </a:t>
            </a:r>
          </a:p>
          <a:p>
            <a:pPr lvl="2" eaLnBrk="1" hangingPunct="1">
              <a:spcBef>
                <a:spcPct val="20000"/>
              </a:spcBef>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(20:1 + 20:1 + 60:1)= (100:1)/ 3= 33:1</a:t>
            </a:r>
          </a:p>
          <a:p>
            <a:pPr marL="1200150" lvl="2" indent="-285750" eaLnBrk="1" hangingPunct="1">
              <a:spcBef>
                <a:spcPct val="20000"/>
              </a:spcBef>
              <a:defRPr/>
            </a:pPr>
            <a:endPar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1200150" lvl="2" indent="-285750" eaLnBrk="1" hangingPunct="1">
              <a:spcBef>
                <a:spcPct val="20000"/>
              </a:spcBef>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Don’t get caught up in the numbers! </a:t>
            </a:r>
          </a:p>
        </p:txBody>
      </p:sp>
      <p:sp>
        <p:nvSpPr>
          <p:cNvPr id="3" name="Rectangle 2"/>
          <p:cNvSpPr/>
          <p:nvPr/>
        </p:nvSpPr>
        <p:spPr>
          <a:xfrm>
            <a:off x="0" y="909638"/>
            <a:ext cx="9144000" cy="523875"/>
          </a:xfrm>
          <a:prstGeom prst="rect">
            <a:avLst/>
          </a:prstGeom>
        </p:spPr>
        <p:txBody>
          <a:bodyPr>
            <a:spAutoFit/>
          </a:bodyPr>
          <a:lstStyle/>
          <a:p>
            <a:pPr algn="ctr" eaLnBrk="1" hangingPunct="1">
              <a:defRPr/>
            </a:pPr>
            <a:r>
              <a:rPr lang="en-US" sz="2800" b="1" dirty="0">
                <a:solidFill>
                  <a:schemeClr val="tx2"/>
                </a:solidFill>
                <a:latin typeface="+mn-lt"/>
                <a:ea typeface="Verdana" panose="020B0604030504040204" pitchFamily="34" charset="0"/>
                <a:cs typeface="Verdana" panose="020B0604030504040204" pitchFamily="34" charset="0"/>
              </a:rPr>
              <a:t>Let’s make some compost!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98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101599" y="1957388"/>
            <a:ext cx="6936509" cy="4791075"/>
          </a:xfrm>
          <a:prstGeom prst="rect">
            <a:avLst/>
          </a:prstGeom>
          <a:noFill/>
          <a:ln w="9525">
            <a:noFill/>
            <a:miter lim="800000"/>
            <a:headEnd/>
            <a:tailEnd/>
          </a:ln>
        </p:spPr>
        <p:txBody>
          <a:bodyPr/>
          <a:lstStyle/>
          <a:p>
            <a:pPr eaLnBrk="1" hangingPunct="1">
              <a:spcBef>
                <a:spcPct val="20000"/>
              </a:spcBef>
              <a:defRPr/>
            </a:pPr>
            <a:r>
              <a:rPr lang="en-US" sz="2000" b="1" kern="0" dirty="0">
                <a:solidFill>
                  <a:schemeClr val="tx2"/>
                </a:solidFill>
                <a:latin typeface="Verdana" panose="020B0604030504040204" pitchFamily="34" charset="0"/>
                <a:ea typeface="Verdana" panose="020B0604030504040204" pitchFamily="34" charset="0"/>
                <a:cs typeface="Verdana" panose="020B0604030504040204" pitchFamily="34" charset="0"/>
              </a:rPr>
              <a:t>How big of a pile? </a:t>
            </a:r>
          </a:p>
          <a:p>
            <a:pPr marL="800100" lvl="1" indent="-342900" eaLnBrk="1" hangingPunct="1">
              <a:spcBef>
                <a:spcPct val="20000"/>
              </a:spcBef>
              <a:buFont typeface="Arial" panose="020B0604020202020204" pitchFamily="34" charset="0"/>
              <a:buChar char="•"/>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No smaller then </a:t>
            </a:r>
            <a:r>
              <a:rPr lang="en-US" sz="2000" kern="0" dirty="0" smtClean="0">
                <a:solidFill>
                  <a:schemeClr val="tx2"/>
                </a:solidFill>
                <a:latin typeface="Verdana" panose="020B0604030504040204" pitchFamily="34" charset="0"/>
                <a:ea typeface="Verdana" panose="020B0604030504040204" pitchFamily="34" charset="0"/>
                <a:cs typeface="Verdana" panose="020B0604030504040204" pitchFamily="34" charset="0"/>
              </a:rPr>
              <a:t>3x3x3 feet</a:t>
            </a:r>
          </a:p>
          <a:p>
            <a:pPr marL="800100" lvl="1" indent="-342900" eaLnBrk="1" hangingPunct="1">
              <a:spcBef>
                <a:spcPct val="20000"/>
              </a:spcBef>
              <a:buFont typeface="Arial" panose="020B0604020202020204" pitchFamily="34" charset="0"/>
              <a:buChar char="•"/>
              <a:defRPr/>
            </a:pPr>
            <a:r>
              <a:rPr lang="en-US" sz="2000" kern="0" dirty="0" smtClean="0">
                <a:solidFill>
                  <a:schemeClr val="tx2"/>
                </a:solidFill>
                <a:latin typeface="Verdana" panose="020B0604030504040204" pitchFamily="34" charset="0"/>
                <a:ea typeface="Verdana" panose="020B0604030504040204" pitchFamily="34" charset="0"/>
                <a:cs typeface="Verdana" panose="020B0604030504040204" pitchFamily="34" charset="0"/>
              </a:rPr>
              <a:t>No larger then 5x5x5 feet</a:t>
            </a:r>
            <a:endPar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800100" lvl="1" indent="-342900" eaLnBrk="1" hangingPunct="1">
              <a:spcBef>
                <a:spcPct val="20000"/>
              </a:spcBef>
              <a:buFont typeface="Arial" panose="020B0604020202020204" pitchFamily="34" charset="0"/>
              <a:buChar char="•"/>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Need sufficient mass to maintain heat</a:t>
            </a:r>
          </a:p>
          <a:p>
            <a:pPr eaLnBrk="1" hangingPunct="1">
              <a:spcBef>
                <a:spcPct val="20000"/>
              </a:spcBef>
              <a:defRPr/>
            </a:pPr>
            <a:endParaRPr lang="en-US" sz="2000" b="1" kern="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20000"/>
              </a:spcBef>
              <a:defRPr/>
            </a:pPr>
            <a:r>
              <a:rPr lang="en-US" sz="2000" b="1" kern="0" dirty="0">
                <a:solidFill>
                  <a:schemeClr val="tx2"/>
                </a:solidFill>
                <a:latin typeface="Verdana" panose="020B0604030504040204" pitchFamily="34" charset="0"/>
                <a:ea typeface="Verdana" panose="020B0604030504040204" pitchFamily="34" charset="0"/>
                <a:cs typeface="Verdana" panose="020B0604030504040204" pitchFamily="34" charset="0"/>
              </a:rPr>
              <a:t>Why does the pile get hot? </a:t>
            </a:r>
          </a:p>
          <a:p>
            <a:pPr marL="800100" lvl="1" indent="-342900" eaLnBrk="1" hangingPunct="1">
              <a:spcBef>
                <a:spcPct val="20000"/>
              </a:spcBef>
              <a:buFont typeface="Arial" panose="020B0604020202020204" pitchFamily="34" charset="0"/>
              <a:buChar char="•"/>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When carbon material is oxidized to CO2 energy is released in the form of heat. </a:t>
            </a:r>
          </a:p>
          <a:p>
            <a:pPr marL="800100" lvl="1" indent="-342900" eaLnBrk="1" hangingPunct="1">
              <a:spcBef>
                <a:spcPct val="20000"/>
              </a:spcBef>
              <a:buFont typeface="Arial" panose="020B0604020202020204" pitchFamily="34" charset="0"/>
              <a:buChar char="•"/>
              <a:defRPr/>
            </a:pPr>
            <a:r>
              <a:rPr lang="en-US" sz="2000" kern="0" dirty="0" smtClean="0">
                <a:solidFill>
                  <a:schemeClr val="tx2"/>
                </a:solidFill>
                <a:latin typeface="Verdana" panose="020B0604030504040204" pitchFamily="34" charset="0"/>
                <a:ea typeface="Verdana" panose="020B0604030504040204" pitchFamily="34" charset="0"/>
                <a:cs typeface="Verdana" panose="020B0604030504040204" pitchFamily="34" charset="0"/>
              </a:rPr>
              <a:t>Organisms </a:t>
            </a: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working hard to break down organic material generate heat. </a:t>
            </a:r>
          </a:p>
          <a:p>
            <a:pPr marL="800100" lvl="1" indent="-342900" eaLnBrk="1" hangingPunct="1">
              <a:spcBef>
                <a:spcPct val="20000"/>
              </a:spcBef>
              <a:buFont typeface="Arial" panose="020B0604020202020204" pitchFamily="34" charset="0"/>
              <a:buChar char="•"/>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Consider compost </a:t>
            </a:r>
            <a:r>
              <a:rPr lang="en-US" sz="2000" kern="0" dirty="0" smtClean="0">
                <a:solidFill>
                  <a:schemeClr val="tx2"/>
                </a:solidFill>
                <a:latin typeface="Verdana" panose="020B0604030504040204" pitchFamily="34" charset="0"/>
                <a:ea typeface="Verdana" panose="020B0604030504040204" pitchFamily="34" charset="0"/>
                <a:cs typeface="Verdana" panose="020B0604030504040204" pitchFamily="34" charset="0"/>
              </a:rPr>
              <a:t>thermometer</a:t>
            </a:r>
          </a:p>
          <a:p>
            <a:pPr marL="800100" lvl="1" indent="-342900" eaLnBrk="1" hangingPunct="1">
              <a:spcBef>
                <a:spcPct val="20000"/>
              </a:spcBef>
              <a:buFont typeface="Arial" panose="020B0604020202020204" pitchFamily="34" charset="0"/>
              <a:buChar char="•"/>
              <a:defRPr/>
            </a:pPr>
            <a:r>
              <a:rPr lang="en-US" sz="2000" kern="0" dirty="0" smtClean="0">
                <a:solidFill>
                  <a:schemeClr val="tx2"/>
                </a:solidFill>
                <a:latin typeface="Verdana" panose="020B0604030504040204" pitchFamily="34" charset="0"/>
                <a:ea typeface="Verdana" panose="020B0604030504040204" pitchFamily="34" charset="0"/>
                <a:cs typeface="Verdana" panose="020B0604030504040204" pitchFamily="34" charset="0"/>
              </a:rPr>
              <a:t>Turn the pile once it reaches 140</a:t>
            </a:r>
            <a:r>
              <a:rPr lang="en-US" sz="2000" kern="0" baseline="300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⁰ </a:t>
            </a:r>
            <a:r>
              <a:rPr lang="en-US" sz="2000" kern="0" dirty="0" smtClean="0">
                <a:solidFill>
                  <a:schemeClr val="tx2"/>
                </a:solidFill>
                <a:latin typeface="Verdana" panose="020B0604030504040204" pitchFamily="34" charset="0"/>
                <a:ea typeface="Verdana" panose="020B0604030504040204" pitchFamily="34" charset="0"/>
                <a:cs typeface="Verdana" panose="020B0604030504040204" pitchFamily="34" charset="0"/>
              </a:rPr>
              <a:t>F or higher</a:t>
            </a:r>
            <a:endParaRPr lang="en-US" sz="2000" kern="0" baseline="300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800100" lvl="1" indent="-342900" eaLnBrk="1" hangingPunct="1">
              <a:spcBef>
                <a:spcPct val="20000"/>
              </a:spcBef>
              <a:buFont typeface="Arial" panose="020B0604020202020204" pitchFamily="34" charset="0"/>
              <a:buChar char="•"/>
              <a:defRPr/>
            </a:pPr>
            <a:endParaRPr lang="en-US" sz="2000" kern="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36867" name="Picture 4" descr="IMG_3520.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7625" y="2438400"/>
            <a:ext cx="2560638"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5"/>
          <p:cNvSpPr txBox="1">
            <a:spLocks noChangeArrowheads="1"/>
          </p:cNvSpPr>
          <p:nvPr/>
        </p:nvSpPr>
        <p:spPr bwMode="auto">
          <a:xfrm>
            <a:off x="7677944" y="4314032"/>
            <a:ext cx="76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b="1">
                <a:solidFill>
                  <a:schemeClr val="tx2"/>
                </a:solidFill>
                <a:latin typeface="Verdana" panose="020B0604030504040204" pitchFamily="34" charset="0"/>
              </a:defRPr>
            </a:lvl1pPr>
            <a:lvl2pPr marL="742950" indent="-285750">
              <a:spcBef>
                <a:spcPct val="20000"/>
              </a:spcBef>
              <a:buChar char="–"/>
              <a:defRPr sz="2000" b="1">
                <a:solidFill>
                  <a:schemeClr val="tx2"/>
                </a:solidFill>
                <a:latin typeface="Verdana" panose="020B0604030504040204" pitchFamily="34" charset="0"/>
              </a:defRPr>
            </a:lvl2pPr>
            <a:lvl3pPr marL="1143000" indent="-228600">
              <a:spcBef>
                <a:spcPct val="20000"/>
              </a:spcBef>
              <a:buChar char="•"/>
              <a:defRPr b="1">
                <a:solidFill>
                  <a:schemeClr val="tx2"/>
                </a:solidFill>
                <a:latin typeface="Verdana" panose="020B0604030504040204" pitchFamily="34" charset="0"/>
              </a:defRPr>
            </a:lvl3pPr>
            <a:lvl4pPr marL="1600200" indent="-228600">
              <a:spcBef>
                <a:spcPct val="20000"/>
              </a:spcBef>
              <a:buChar char="–"/>
              <a:defRPr sz="1600" b="1">
                <a:solidFill>
                  <a:schemeClr val="tx2"/>
                </a:solidFill>
                <a:latin typeface="Verdana" panose="020B0604030504040204" pitchFamily="34" charset="0"/>
              </a:defRPr>
            </a:lvl4pPr>
            <a:lvl5pPr marL="2057400" indent="-228600">
              <a:spcBef>
                <a:spcPct val="20000"/>
              </a:spcBef>
              <a:buChar char="»"/>
              <a:defRPr sz="1400" b="1">
                <a:solidFill>
                  <a:schemeClr val="tx2"/>
                </a:solidFill>
                <a:latin typeface="Verdana" panose="020B0604030504040204" pitchFamily="34" charset="0"/>
              </a:defRPr>
            </a:lvl5pPr>
            <a:lvl6pPr marL="2514600" indent="-228600" eaLnBrk="0" fontAlgn="base" hangingPunct="0">
              <a:spcBef>
                <a:spcPct val="20000"/>
              </a:spcBef>
              <a:spcAft>
                <a:spcPct val="0"/>
              </a:spcAft>
              <a:buChar char="»"/>
              <a:defRPr sz="1400" b="1">
                <a:solidFill>
                  <a:schemeClr val="tx2"/>
                </a:solidFill>
                <a:latin typeface="Verdana" panose="020B0604030504040204" pitchFamily="34" charset="0"/>
              </a:defRPr>
            </a:lvl6pPr>
            <a:lvl7pPr marL="2971800" indent="-228600" eaLnBrk="0" fontAlgn="base" hangingPunct="0">
              <a:spcBef>
                <a:spcPct val="20000"/>
              </a:spcBef>
              <a:spcAft>
                <a:spcPct val="0"/>
              </a:spcAft>
              <a:buChar char="»"/>
              <a:defRPr sz="1400" b="1">
                <a:solidFill>
                  <a:schemeClr val="tx2"/>
                </a:solidFill>
                <a:latin typeface="Verdana" panose="020B0604030504040204" pitchFamily="34" charset="0"/>
              </a:defRPr>
            </a:lvl7pPr>
            <a:lvl8pPr marL="3429000" indent="-228600" eaLnBrk="0" fontAlgn="base" hangingPunct="0">
              <a:spcBef>
                <a:spcPct val="20000"/>
              </a:spcBef>
              <a:spcAft>
                <a:spcPct val="0"/>
              </a:spcAft>
              <a:buChar char="»"/>
              <a:defRPr sz="1400" b="1">
                <a:solidFill>
                  <a:schemeClr val="tx2"/>
                </a:solidFill>
                <a:latin typeface="Verdana" panose="020B0604030504040204" pitchFamily="34" charset="0"/>
              </a:defRPr>
            </a:lvl8pPr>
            <a:lvl9pPr marL="3886200" indent="-228600" eaLnBrk="0" fontAlgn="base" hangingPunct="0">
              <a:spcBef>
                <a:spcPct val="20000"/>
              </a:spcBef>
              <a:spcAft>
                <a:spcPct val="0"/>
              </a:spcAft>
              <a:buChar char="»"/>
              <a:defRPr sz="1400" b="1">
                <a:solidFill>
                  <a:schemeClr val="tx2"/>
                </a:solidFill>
                <a:latin typeface="Verdana" panose="020B0604030504040204" pitchFamily="34" charset="0"/>
              </a:defRPr>
            </a:lvl9pPr>
          </a:lstStyle>
          <a:p>
            <a:pPr eaLnBrk="1" hangingPunct="1">
              <a:spcBef>
                <a:spcPct val="0"/>
              </a:spcBef>
              <a:buFontTx/>
              <a:buNone/>
            </a:pPr>
            <a:r>
              <a:rPr lang="en-US" altLang="en-US" sz="8000" b="0" dirty="0">
                <a:solidFill>
                  <a:schemeClr val="bg1"/>
                </a:solidFill>
                <a:latin typeface="Times New Roman" panose="02020603050405020304" pitchFamily="18" charset="0"/>
              </a:rPr>
              <a:t>?</a:t>
            </a:r>
          </a:p>
        </p:txBody>
      </p:sp>
      <p:sp>
        <p:nvSpPr>
          <p:cNvPr id="6" name="Rectangle 5"/>
          <p:cNvSpPr/>
          <p:nvPr/>
        </p:nvSpPr>
        <p:spPr>
          <a:xfrm>
            <a:off x="0" y="909638"/>
            <a:ext cx="9144000" cy="523875"/>
          </a:xfrm>
          <a:prstGeom prst="rect">
            <a:avLst/>
          </a:prstGeom>
        </p:spPr>
        <p:txBody>
          <a:bodyPr>
            <a:spAutoFit/>
          </a:bodyPr>
          <a:lstStyle/>
          <a:p>
            <a:pPr algn="ctr" eaLnBrk="1" hangingPunct="1">
              <a:defRPr/>
            </a:pPr>
            <a:r>
              <a:rPr lang="en-US" sz="2800" b="1" dirty="0">
                <a:solidFill>
                  <a:schemeClr val="tx2"/>
                </a:solidFill>
                <a:latin typeface="+mn-lt"/>
                <a:ea typeface="Verdana" panose="020B0604030504040204" pitchFamily="34" charset="0"/>
                <a:cs typeface="Verdana" panose="020B0604030504040204" pitchFamily="34" charset="0"/>
              </a:rPr>
              <a:t>Let’s make some compost!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631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a:xfrm>
            <a:off x="152400" y="990600"/>
            <a:ext cx="8991600" cy="685800"/>
          </a:xfrm>
        </p:spPr>
        <p:txBody>
          <a:bodyPr/>
          <a:lstStyle/>
          <a:p>
            <a:r>
              <a:rPr lang="en-US" altLang="en-US" sz="3600" dirty="0" smtClean="0">
                <a:ea typeface="Verdana" panose="020B0604030504040204" pitchFamily="34" charset="0"/>
                <a:cs typeface="Times New Roman" panose="02020603050405020304" pitchFamily="18" charset="0"/>
              </a:rPr>
              <a:t>Compost Bins</a:t>
            </a:r>
          </a:p>
        </p:txBody>
      </p:sp>
      <p:pic>
        <p:nvPicPr>
          <p:cNvPr id="20483" name="Content Placeholder 3" descr="IMG_3421.JPG"/>
          <p:cNvPicPr>
            <a:picLocks noGrp="1" noChangeAspect="1"/>
          </p:cNvPicPr>
          <p:nvPr>
            <p:ph idx="4294967295"/>
          </p:nvPr>
        </p:nvPicPr>
        <p:blipFill>
          <a:blip r:embed="rId5"/>
          <a:srcRect r="47139" b="41557"/>
          <a:stretch>
            <a:fillRect/>
          </a:stretch>
        </p:blipFill>
        <p:spPr>
          <a:xfrm>
            <a:off x="1558925" y="1676400"/>
            <a:ext cx="5972175" cy="4953000"/>
          </a:xfrm>
          <a:effectLst>
            <a:outerShdw blurRad="292100" dist="139700" dir="2700000" algn="tl" rotWithShape="0">
              <a:srgbClr val="333333">
                <a:alpha val="65000"/>
              </a:srgb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310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Content Placeholder 3" descr="IMG_3422.JPG"/>
          <p:cNvPicPr>
            <a:picLocks noGrp="1" noChangeAspect="1"/>
          </p:cNvPicPr>
          <p:nvPr>
            <p:ph idx="4294967295"/>
          </p:nvPr>
        </p:nvPicPr>
        <p:blipFill>
          <a:blip r:embed="rId5" cstate="print"/>
          <a:srcRect/>
          <a:stretch>
            <a:fillRect/>
          </a:stretch>
        </p:blipFill>
        <p:spPr>
          <a:xfrm>
            <a:off x="393700" y="1600200"/>
            <a:ext cx="3771900" cy="5029200"/>
          </a:xfrm>
          <a:solidFill>
            <a:srgbClr val="FFFFFF">
              <a:shade val="85000"/>
            </a:srgbClr>
          </a:solidFill>
          <a:ln w="88900" cap="sq">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508" name="Picture 4" descr="IMG_3424.JPG"/>
          <p:cNvPicPr>
            <a:picLocks noChangeAspect="1"/>
          </p:cNvPicPr>
          <p:nvPr/>
        </p:nvPicPr>
        <p:blipFill>
          <a:blip r:embed="rId6" cstate="print"/>
          <a:srcRect/>
          <a:stretch>
            <a:fillRect/>
          </a:stretch>
        </p:blipFill>
        <p:spPr bwMode="auto">
          <a:xfrm>
            <a:off x="4876800" y="1600200"/>
            <a:ext cx="3886200" cy="5061045"/>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0964" name="Title 3"/>
          <p:cNvSpPr>
            <a:spLocks noGrp="1"/>
          </p:cNvSpPr>
          <p:nvPr>
            <p:ph type="title"/>
          </p:nvPr>
        </p:nvSpPr>
        <p:spPr>
          <a:xfrm>
            <a:off x="152400" y="990600"/>
            <a:ext cx="8991600" cy="685800"/>
          </a:xfrm>
        </p:spPr>
        <p:txBody>
          <a:bodyPr/>
          <a:lstStyle/>
          <a:p>
            <a:r>
              <a:rPr lang="en-US" altLang="en-US" sz="3600" dirty="0" smtClean="0">
                <a:ea typeface="Verdana" panose="020B0604030504040204" pitchFamily="34" charset="0"/>
                <a:cs typeface="Times New Roman" panose="02020603050405020304" pitchFamily="18" charset="0"/>
              </a:rPr>
              <a:t>Compost Bins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162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10" descr="P1010007"/>
          <p:cNvPicPr>
            <a:picLocks noChangeAspect="1" noChangeArrowheads="1"/>
          </p:cNvPicPr>
          <p:nvPr/>
        </p:nvPicPr>
        <p:blipFill>
          <a:blip r:embed="rId5"/>
          <a:srcRect/>
          <a:stretch>
            <a:fillRect/>
          </a:stretch>
        </p:blipFill>
        <p:spPr bwMode="auto">
          <a:xfrm>
            <a:off x="1230313" y="1758950"/>
            <a:ext cx="3354387" cy="2517775"/>
          </a:xfrm>
          <a:prstGeom prst="rect">
            <a:avLst/>
          </a:prstGeom>
          <a:ln>
            <a:noFill/>
          </a:ln>
          <a:effectLst>
            <a:outerShdw blurRad="292100" dist="139700" dir="2700000" algn="tl" rotWithShape="0">
              <a:srgbClr val="333333">
                <a:alpha val="65000"/>
              </a:srgbClr>
            </a:outerShdw>
          </a:effectLst>
        </p:spPr>
      </p:pic>
      <p:pic>
        <p:nvPicPr>
          <p:cNvPr id="26628" name="Picture 14" descr="P1010016"/>
          <p:cNvPicPr>
            <a:picLocks noChangeAspect="1" noChangeArrowheads="1"/>
          </p:cNvPicPr>
          <p:nvPr/>
        </p:nvPicPr>
        <p:blipFill>
          <a:blip r:embed="rId6"/>
          <a:srcRect/>
          <a:stretch>
            <a:fillRect/>
          </a:stretch>
        </p:blipFill>
        <p:spPr bwMode="auto">
          <a:xfrm>
            <a:off x="4584700" y="1743075"/>
            <a:ext cx="3117850" cy="2336800"/>
          </a:xfrm>
          <a:prstGeom prst="rect">
            <a:avLst/>
          </a:prstGeom>
          <a:ln>
            <a:noFill/>
          </a:ln>
          <a:effectLst>
            <a:outerShdw blurRad="292100" dist="139700" dir="2700000" algn="tl" rotWithShape="0">
              <a:srgbClr val="333333">
                <a:alpha val="65000"/>
              </a:srgbClr>
            </a:outerShdw>
          </a:effectLst>
        </p:spPr>
      </p:pic>
      <p:pic>
        <p:nvPicPr>
          <p:cNvPr id="26629" name="Picture 13" descr="P1010015"/>
          <p:cNvPicPr>
            <a:picLocks noChangeAspect="1" noChangeArrowheads="1"/>
          </p:cNvPicPr>
          <p:nvPr/>
        </p:nvPicPr>
        <p:blipFill>
          <a:blip r:embed="rId7"/>
          <a:srcRect/>
          <a:stretch>
            <a:fillRect/>
          </a:stretch>
        </p:blipFill>
        <p:spPr bwMode="auto">
          <a:xfrm>
            <a:off x="1230313" y="4097338"/>
            <a:ext cx="3354387" cy="2516187"/>
          </a:xfrm>
          <a:prstGeom prst="rect">
            <a:avLst/>
          </a:prstGeom>
          <a:ln>
            <a:noFill/>
          </a:ln>
          <a:effectLst>
            <a:outerShdw blurRad="292100" dist="139700" dir="2700000" algn="tl" rotWithShape="0">
              <a:srgbClr val="333333">
                <a:alpha val="65000"/>
              </a:srgbClr>
            </a:outerShdw>
          </a:effectLst>
        </p:spPr>
      </p:pic>
      <p:pic>
        <p:nvPicPr>
          <p:cNvPr id="26630" name="Picture 12" descr="P1010014"/>
          <p:cNvPicPr>
            <a:picLocks noChangeAspect="1" noChangeArrowheads="1"/>
          </p:cNvPicPr>
          <p:nvPr/>
        </p:nvPicPr>
        <p:blipFill>
          <a:blip r:embed="rId8"/>
          <a:srcRect/>
          <a:stretch>
            <a:fillRect/>
          </a:stretch>
        </p:blipFill>
        <p:spPr bwMode="auto">
          <a:xfrm>
            <a:off x="4584700" y="4079875"/>
            <a:ext cx="3138488" cy="2533650"/>
          </a:xfrm>
          <a:prstGeom prst="rect">
            <a:avLst/>
          </a:prstGeom>
          <a:ln>
            <a:noFill/>
          </a:ln>
          <a:effectLst>
            <a:outerShdw blurRad="292100" dist="139700" dir="2700000" algn="tl" rotWithShape="0">
              <a:srgbClr val="333333">
                <a:alpha val="65000"/>
              </a:srgbClr>
            </a:outerShdw>
          </a:effectLst>
        </p:spPr>
      </p:pic>
      <p:sp>
        <p:nvSpPr>
          <p:cNvPr id="45062" name="Title 3"/>
          <p:cNvSpPr>
            <a:spLocks noGrp="1"/>
          </p:cNvSpPr>
          <p:nvPr>
            <p:ph type="title"/>
          </p:nvPr>
        </p:nvSpPr>
        <p:spPr>
          <a:xfrm>
            <a:off x="152400" y="990600"/>
            <a:ext cx="8991600" cy="685800"/>
          </a:xfrm>
        </p:spPr>
        <p:txBody>
          <a:bodyPr/>
          <a:lstStyle/>
          <a:p>
            <a:r>
              <a:rPr lang="en-US" altLang="en-US" sz="3600" dirty="0" smtClean="0">
                <a:ea typeface="Verdana" panose="020B0604030504040204" pitchFamily="34" charset="0"/>
                <a:cs typeface="Times New Roman" panose="02020603050405020304" pitchFamily="18" charset="0"/>
              </a:rPr>
              <a:t>Compost Bins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spd="slow" advTm="19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666750" y="990600"/>
            <a:ext cx="8235950" cy="2590800"/>
          </a:xfrm>
        </p:spPr>
        <p:txBody>
          <a:bodyPr/>
          <a:lstStyle/>
          <a:p>
            <a:pPr algn="ctr">
              <a:buFontTx/>
              <a:buNone/>
              <a:defRPr/>
            </a:pPr>
            <a:r>
              <a:rPr lang="en-US" sz="2400" dirty="0" smtClean="0">
                <a:ea typeface="Verdana" panose="020B0604030504040204" pitchFamily="34" charset="0"/>
                <a:cs typeface="Verdana" panose="020B0604030504040204" pitchFamily="34" charset="0"/>
              </a:rPr>
              <a:t>What is Composting?</a:t>
            </a:r>
          </a:p>
          <a:p>
            <a:pPr>
              <a:buFontTx/>
              <a:buNone/>
              <a:defRPr/>
            </a:pPr>
            <a:endParaRPr lang="en-US" sz="1000" dirty="0" smtClean="0">
              <a:ea typeface="Verdana" panose="020B0604030504040204" pitchFamily="34" charset="0"/>
              <a:cs typeface="Verdana" panose="020B0604030504040204" pitchFamily="34" charset="0"/>
            </a:endParaRPr>
          </a:p>
          <a:p>
            <a:pPr marL="0" indent="0">
              <a:buFontTx/>
              <a:buNone/>
              <a:defRPr/>
            </a:pPr>
            <a:r>
              <a:rPr lang="en-US" sz="2400" b="0" dirty="0" smtClean="0">
                <a:ea typeface="Verdana" panose="020B0604030504040204" pitchFamily="34" charset="0"/>
                <a:cs typeface="Verdana" panose="020B0604030504040204" pitchFamily="34" charset="0"/>
              </a:rPr>
              <a:t>Composting is a natural process where organic materials decompose and are recycled into a dark, crumbly, earthy smelling soil conditioner known as </a:t>
            </a:r>
            <a:r>
              <a:rPr lang="ja-JP" altLang="en-US" sz="2400" b="0" dirty="0" smtClean="0">
                <a:ea typeface="ＭＳ Ｐゴシック" pitchFamily="34" charset="-128"/>
                <a:cs typeface="Verdana" panose="020B0604030504040204" pitchFamily="34" charset="0"/>
              </a:rPr>
              <a:t>“</a:t>
            </a:r>
            <a:r>
              <a:rPr lang="en-US" altLang="ja-JP" sz="2400" b="0" dirty="0" smtClean="0">
                <a:ea typeface="Verdana" panose="020B0604030504040204" pitchFamily="34" charset="0"/>
                <a:cs typeface="Verdana" panose="020B0604030504040204" pitchFamily="34" charset="0"/>
              </a:rPr>
              <a:t>compost</a:t>
            </a:r>
            <a:r>
              <a:rPr lang="ja-JP" altLang="en-US" sz="2400" b="0" dirty="0" smtClean="0">
                <a:ea typeface="ＭＳ Ｐゴシック" pitchFamily="34" charset="-128"/>
                <a:cs typeface="Verdana" panose="020B0604030504040204" pitchFamily="34" charset="0"/>
              </a:rPr>
              <a:t>”</a:t>
            </a:r>
            <a:r>
              <a:rPr lang="en-US" altLang="ja-JP" sz="2400" b="0" dirty="0" smtClean="0">
                <a:ea typeface="ＭＳ Ｐゴシック" pitchFamily="34" charset="-128"/>
                <a:cs typeface="Verdana" panose="020B0604030504040204" pitchFamily="34" charset="0"/>
              </a:rPr>
              <a:t>.</a:t>
            </a:r>
            <a:endParaRPr lang="en-US" sz="2400" b="0" dirty="0" smtClean="0">
              <a:ea typeface="Verdana" panose="020B0604030504040204" pitchFamily="34" charset="0"/>
              <a:cs typeface="Verdana" panose="020B0604030504040204" pitchFamily="34" charset="0"/>
            </a:endParaRPr>
          </a:p>
        </p:txBody>
      </p:sp>
      <p:pic>
        <p:nvPicPr>
          <p:cNvPr id="6147" name="Picture 6" descr="IMG_089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76475" y="3190875"/>
            <a:ext cx="4827588"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296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5" descr="DSCN2081.JPG"/>
          <p:cNvPicPr>
            <a:picLocks noChangeAspect="1"/>
          </p:cNvPicPr>
          <p:nvPr/>
        </p:nvPicPr>
        <p:blipFill rotWithShape="1">
          <a:blip r:embed="rId5" cstate="print">
            <a:lum bright="10000"/>
          </a:blip>
          <a:srcRect l="10000" t="8889"/>
          <a:stretch/>
        </p:blipFill>
        <p:spPr bwMode="auto">
          <a:xfrm>
            <a:off x="228600" y="2241304"/>
            <a:ext cx="4114800" cy="31242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534" name="Picture 2"/>
          <p:cNvPicPr>
            <a:picLocks noChangeAspect="1" noChangeArrowheads="1"/>
          </p:cNvPicPr>
          <p:nvPr/>
        </p:nvPicPr>
        <p:blipFill>
          <a:blip r:embed="rId6" cstate="print"/>
          <a:srcRect l="14375" t="5000" r="15314" b="17000"/>
          <a:stretch>
            <a:fillRect/>
          </a:stretch>
        </p:blipFill>
        <p:spPr bwMode="auto">
          <a:xfrm>
            <a:off x="4495800" y="2239028"/>
            <a:ext cx="4510153" cy="312647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012" name="Title 3"/>
          <p:cNvSpPr>
            <a:spLocks noGrp="1"/>
          </p:cNvSpPr>
          <p:nvPr>
            <p:ph type="title"/>
          </p:nvPr>
        </p:nvSpPr>
        <p:spPr>
          <a:xfrm>
            <a:off x="152400" y="990600"/>
            <a:ext cx="8991600" cy="685800"/>
          </a:xfrm>
        </p:spPr>
        <p:txBody>
          <a:bodyPr/>
          <a:lstStyle/>
          <a:p>
            <a:r>
              <a:rPr lang="en-US" altLang="en-US" sz="3600" dirty="0" smtClean="0">
                <a:ea typeface="Verdana" panose="020B0604030504040204" pitchFamily="34" charset="0"/>
                <a:cs typeface="Times New Roman" panose="02020603050405020304" pitchFamily="18" charset="0"/>
              </a:rPr>
              <a:t>Compost Bins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262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6" descr="P1010003"/>
          <p:cNvPicPr>
            <a:picLocks noChangeAspect="1" noChangeArrowheads="1"/>
          </p:cNvPicPr>
          <p:nvPr/>
        </p:nvPicPr>
        <p:blipFill>
          <a:blip r:embed="rId5"/>
          <a:srcRect/>
          <a:stretch>
            <a:fillRect/>
          </a:stretch>
        </p:blipFill>
        <p:spPr bwMode="auto">
          <a:xfrm>
            <a:off x="4584700" y="1979613"/>
            <a:ext cx="3048000" cy="2286000"/>
          </a:xfrm>
          <a:prstGeom prst="rect">
            <a:avLst/>
          </a:prstGeom>
          <a:ln>
            <a:noFill/>
          </a:ln>
          <a:effectLst>
            <a:outerShdw blurRad="292100" dist="139700" dir="2700000" algn="tl" rotWithShape="0">
              <a:srgbClr val="333333">
                <a:alpha val="65000"/>
              </a:srgbClr>
            </a:outerShdw>
          </a:effectLst>
        </p:spPr>
      </p:pic>
      <p:pic>
        <p:nvPicPr>
          <p:cNvPr id="27653" name="Picture 7" descr="P1010004"/>
          <p:cNvPicPr>
            <a:picLocks noChangeAspect="1" noChangeArrowheads="1"/>
          </p:cNvPicPr>
          <p:nvPr/>
        </p:nvPicPr>
        <p:blipFill>
          <a:blip r:embed="rId6"/>
          <a:srcRect/>
          <a:stretch>
            <a:fillRect/>
          </a:stretch>
        </p:blipFill>
        <p:spPr bwMode="auto">
          <a:xfrm>
            <a:off x="1570038" y="4265613"/>
            <a:ext cx="3014662" cy="2263775"/>
          </a:xfrm>
          <a:prstGeom prst="rect">
            <a:avLst/>
          </a:prstGeom>
          <a:ln>
            <a:noFill/>
          </a:ln>
          <a:effectLst>
            <a:outerShdw blurRad="292100" dist="139700" dir="2700000" algn="tl" rotWithShape="0">
              <a:srgbClr val="333333">
                <a:alpha val="65000"/>
              </a:srgbClr>
            </a:outerShdw>
          </a:effectLst>
        </p:spPr>
      </p:pic>
      <p:pic>
        <p:nvPicPr>
          <p:cNvPr id="27654" name="Picture 9" descr="P1010006"/>
          <p:cNvPicPr>
            <a:picLocks noChangeAspect="1" noChangeArrowheads="1"/>
          </p:cNvPicPr>
          <p:nvPr/>
        </p:nvPicPr>
        <p:blipFill>
          <a:blip r:embed="rId7"/>
          <a:srcRect/>
          <a:stretch>
            <a:fillRect/>
          </a:stretch>
        </p:blipFill>
        <p:spPr bwMode="auto">
          <a:xfrm>
            <a:off x="1536700" y="1979613"/>
            <a:ext cx="3048000" cy="2263775"/>
          </a:xfrm>
          <a:prstGeom prst="rect">
            <a:avLst/>
          </a:prstGeom>
          <a:ln>
            <a:noFill/>
          </a:ln>
          <a:effectLst>
            <a:outerShdw blurRad="292100" dist="139700" dir="2700000" algn="tl" rotWithShape="0">
              <a:srgbClr val="333333">
                <a:alpha val="65000"/>
              </a:srgbClr>
            </a:outerShdw>
          </a:effectLst>
        </p:spPr>
      </p:pic>
      <p:sp>
        <p:nvSpPr>
          <p:cNvPr id="47110" name="Title 3"/>
          <p:cNvSpPr>
            <a:spLocks noGrp="1"/>
          </p:cNvSpPr>
          <p:nvPr>
            <p:ph type="title"/>
          </p:nvPr>
        </p:nvSpPr>
        <p:spPr>
          <a:xfrm>
            <a:off x="152400" y="990600"/>
            <a:ext cx="8991600" cy="685800"/>
          </a:xfrm>
        </p:spPr>
        <p:txBody>
          <a:bodyPr/>
          <a:lstStyle/>
          <a:p>
            <a:r>
              <a:rPr lang="en-US" altLang="en-US" sz="3600" dirty="0" smtClean="0">
                <a:ea typeface="Verdana" panose="020B0604030504040204" pitchFamily="34" charset="0"/>
                <a:cs typeface="Times New Roman" panose="02020603050405020304" pitchFamily="18" charset="0"/>
              </a:rPr>
              <a:t>Compost Bins</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4700" y="4243388"/>
            <a:ext cx="3048000" cy="2286000"/>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spd="slow" advTm="42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0" y="1112838"/>
            <a:ext cx="9144000" cy="708025"/>
          </a:xfrm>
          <a:prstGeom prst="rect">
            <a:avLst/>
          </a:prstGeom>
          <a:noFill/>
          <a:ln w="9525">
            <a:noFill/>
            <a:miter lim="800000"/>
            <a:headEnd/>
            <a:tailEnd/>
          </a:ln>
        </p:spPr>
        <p:txBody>
          <a:bodyPr>
            <a:spAutoFit/>
          </a:bodyPr>
          <a:lstStyle/>
          <a:p>
            <a:pPr algn="ctr" eaLnBrk="1" hangingPunct="1">
              <a:spcBef>
                <a:spcPct val="50000"/>
              </a:spcBef>
              <a:defRPr/>
            </a:pPr>
            <a:r>
              <a:rPr lang="en-US" sz="4000" b="1" dirty="0">
                <a:solidFill>
                  <a:srgbClr val="000000"/>
                </a:solidFill>
                <a:latin typeface="+mn-lt"/>
                <a:ea typeface="Verdana" panose="020B0604030504040204" pitchFamily="34" charset="0"/>
                <a:cs typeface="Verdana" panose="020B0604030504040204" pitchFamily="34" charset="0"/>
              </a:rPr>
              <a:t>		</a:t>
            </a:r>
            <a:r>
              <a:rPr lang="en-US" sz="4000" b="1" dirty="0">
                <a:solidFill>
                  <a:srgbClr val="000000"/>
                </a:solidFill>
                <a:latin typeface="+mn-lt"/>
                <a:ea typeface="Verdana" panose="020B0604030504040204" pitchFamily="34" charset="0"/>
                <a:cs typeface="Times New Roman" panose="02020603050405020304" pitchFamily="18" charset="0"/>
              </a:rPr>
              <a:t>Troubleshooting</a:t>
            </a:r>
            <a:r>
              <a:rPr lang="en-US" sz="4000" b="1" dirty="0">
                <a:solidFill>
                  <a:srgbClr val="000000"/>
                </a:solidFill>
                <a:latin typeface="+mn-lt"/>
                <a:ea typeface="Verdana" panose="020B0604030504040204" pitchFamily="34" charset="0"/>
                <a:cs typeface="Verdana" panose="020B0604030504040204" pitchFamily="34"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1148949490"/>
              </p:ext>
            </p:extLst>
          </p:nvPr>
        </p:nvGraphicFramePr>
        <p:xfrm>
          <a:off x="557213" y="2097088"/>
          <a:ext cx="8213725" cy="4254499"/>
        </p:xfrm>
        <a:graphic>
          <a:graphicData uri="http://schemas.openxmlformats.org/drawingml/2006/table">
            <a:tbl>
              <a:tblPr/>
              <a:tblGrid>
                <a:gridCol w="1863725"/>
                <a:gridCol w="3079750"/>
                <a:gridCol w="3270250"/>
              </a:tblGrid>
              <a:tr h="3657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FormataBQ-Regular" charset="0"/>
                          <a:ea typeface="ＭＳ Ｐゴシック" charset="0"/>
                          <a:cs typeface="ＭＳ Ｐゴシック" charset="0"/>
                        </a:rPr>
                        <a:t>Problem</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FormataBQ-Regular" charset="0"/>
                          <a:ea typeface="ＭＳ Ｐゴシック" charset="0"/>
                          <a:cs typeface="ＭＳ Ｐゴシック" charset="0"/>
                        </a:rPr>
                        <a:t>Cause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FormataBQ-Regular" charset="0"/>
                          <a:ea typeface="ＭＳ Ｐゴシック" charset="0"/>
                          <a:cs typeface="ＭＳ Ｐゴシック" charset="0"/>
                        </a:rPr>
                        <a:t>Solution</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3193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Rotten Odor</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Excess Moisture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Turn pile; add dry, porous material such as sawdust or wood chips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61123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Ammonia Odor</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Too much Nitrogen</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Add high carbon material</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13514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Low Temperature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Pile too small; lacks water; packed; poor aeration; cold weather</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Make pile bigger; add water while turning; turn pile; add straw outer layer</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657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High Temp</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Too large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Reduce pile size; turn</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8446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Pests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Presence of meat scraps or fatty food</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rPr>
                        <a:t>Remove meat and fatty </a:t>
                      </a:r>
                      <a:r>
                        <a:rPr kumimoji="0" lang="en-US" sz="1800" b="0" i="0" u="none" strike="noStrike" cap="none" normalizeH="0" baseline="0" dirty="0" smtClean="0">
                          <a:ln>
                            <a:noFill/>
                          </a:ln>
                          <a:solidFill>
                            <a:srgbClr val="000000"/>
                          </a:solidFill>
                          <a:effectLst/>
                          <a:latin typeface="FormataBQ-Regular" charset="0"/>
                          <a:ea typeface="ＭＳ Ｐゴシック" charset="0"/>
                          <a:cs typeface="ＭＳ Ｐゴシック" charset="0"/>
                        </a:rPr>
                        <a:t>foods </a:t>
                      </a:r>
                      <a:endParaRPr kumimoji="0" lang="en-US" sz="1800" b="0" i="0" u="none" strike="noStrike" cap="none" normalizeH="0" baseline="0" dirty="0">
                        <a:ln>
                          <a:noFill/>
                        </a:ln>
                        <a:solidFill>
                          <a:srgbClr val="000000"/>
                        </a:solidFill>
                        <a:effectLst/>
                        <a:latin typeface="FormataBQ-Regular" charset="0"/>
                        <a:ea typeface="ＭＳ Ｐゴシック" charset="0"/>
                        <a:cs typeface="ＭＳ Ｐゴシック"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49185" name="TextBox 4"/>
          <p:cNvSpPr txBox="1">
            <a:spLocks noChangeArrowheads="1"/>
          </p:cNvSpPr>
          <p:nvPr/>
        </p:nvSpPr>
        <p:spPr bwMode="auto">
          <a:xfrm>
            <a:off x="6402388" y="6529388"/>
            <a:ext cx="2603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b="1">
                <a:solidFill>
                  <a:schemeClr val="tx2"/>
                </a:solidFill>
                <a:latin typeface="Verdana" panose="020B0604030504040204" pitchFamily="34" charset="0"/>
              </a:defRPr>
            </a:lvl1pPr>
            <a:lvl2pPr marL="742950" indent="-285750">
              <a:spcBef>
                <a:spcPct val="20000"/>
              </a:spcBef>
              <a:buChar char="–"/>
              <a:defRPr sz="2000" b="1">
                <a:solidFill>
                  <a:schemeClr val="tx2"/>
                </a:solidFill>
                <a:latin typeface="Verdana" panose="020B0604030504040204" pitchFamily="34" charset="0"/>
              </a:defRPr>
            </a:lvl2pPr>
            <a:lvl3pPr marL="1143000" indent="-228600">
              <a:spcBef>
                <a:spcPct val="20000"/>
              </a:spcBef>
              <a:buChar char="•"/>
              <a:defRPr b="1">
                <a:solidFill>
                  <a:schemeClr val="tx2"/>
                </a:solidFill>
                <a:latin typeface="Verdana" panose="020B0604030504040204" pitchFamily="34" charset="0"/>
              </a:defRPr>
            </a:lvl3pPr>
            <a:lvl4pPr marL="1600200" indent="-228600">
              <a:spcBef>
                <a:spcPct val="20000"/>
              </a:spcBef>
              <a:buChar char="–"/>
              <a:defRPr sz="1600" b="1">
                <a:solidFill>
                  <a:schemeClr val="tx2"/>
                </a:solidFill>
                <a:latin typeface="Verdana" panose="020B0604030504040204" pitchFamily="34" charset="0"/>
              </a:defRPr>
            </a:lvl4pPr>
            <a:lvl5pPr marL="2057400" indent="-228600">
              <a:spcBef>
                <a:spcPct val="20000"/>
              </a:spcBef>
              <a:buChar char="»"/>
              <a:defRPr sz="1400" b="1">
                <a:solidFill>
                  <a:schemeClr val="tx2"/>
                </a:solidFill>
                <a:latin typeface="Verdana" panose="020B0604030504040204" pitchFamily="34" charset="0"/>
              </a:defRPr>
            </a:lvl5pPr>
            <a:lvl6pPr marL="2514600" indent="-228600" eaLnBrk="0" fontAlgn="base" hangingPunct="0">
              <a:spcBef>
                <a:spcPct val="20000"/>
              </a:spcBef>
              <a:spcAft>
                <a:spcPct val="0"/>
              </a:spcAft>
              <a:buChar char="»"/>
              <a:defRPr sz="1400" b="1">
                <a:solidFill>
                  <a:schemeClr val="tx2"/>
                </a:solidFill>
                <a:latin typeface="Verdana" panose="020B0604030504040204" pitchFamily="34" charset="0"/>
              </a:defRPr>
            </a:lvl6pPr>
            <a:lvl7pPr marL="2971800" indent="-228600" eaLnBrk="0" fontAlgn="base" hangingPunct="0">
              <a:spcBef>
                <a:spcPct val="20000"/>
              </a:spcBef>
              <a:spcAft>
                <a:spcPct val="0"/>
              </a:spcAft>
              <a:buChar char="»"/>
              <a:defRPr sz="1400" b="1">
                <a:solidFill>
                  <a:schemeClr val="tx2"/>
                </a:solidFill>
                <a:latin typeface="Verdana" panose="020B0604030504040204" pitchFamily="34" charset="0"/>
              </a:defRPr>
            </a:lvl7pPr>
            <a:lvl8pPr marL="3429000" indent="-228600" eaLnBrk="0" fontAlgn="base" hangingPunct="0">
              <a:spcBef>
                <a:spcPct val="20000"/>
              </a:spcBef>
              <a:spcAft>
                <a:spcPct val="0"/>
              </a:spcAft>
              <a:buChar char="»"/>
              <a:defRPr sz="1400" b="1">
                <a:solidFill>
                  <a:schemeClr val="tx2"/>
                </a:solidFill>
                <a:latin typeface="Verdana" panose="020B0604030504040204" pitchFamily="34" charset="0"/>
              </a:defRPr>
            </a:lvl8pPr>
            <a:lvl9pPr marL="3886200" indent="-228600" eaLnBrk="0" fontAlgn="base" hangingPunct="0">
              <a:spcBef>
                <a:spcPct val="20000"/>
              </a:spcBef>
              <a:spcAft>
                <a:spcPct val="0"/>
              </a:spcAft>
              <a:buChar char="»"/>
              <a:defRPr sz="1400" b="1">
                <a:solidFill>
                  <a:schemeClr val="tx2"/>
                </a:solidFill>
                <a:latin typeface="Verdana" panose="020B0604030504040204" pitchFamily="34" charset="0"/>
              </a:defRPr>
            </a:lvl9pPr>
          </a:lstStyle>
          <a:p>
            <a:pPr eaLnBrk="1" hangingPunct="1">
              <a:spcBef>
                <a:spcPct val="0"/>
              </a:spcBef>
              <a:buFontTx/>
              <a:buNone/>
            </a:pPr>
            <a:r>
              <a:rPr lang="en-US" altLang="en-US" sz="1600" b="0" dirty="0">
                <a:latin typeface="Arial" panose="020B0604020202020204" pitchFamily="34" charset="0"/>
              </a:rPr>
              <a:t>Source: NRAES-43, 1991</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92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946150"/>
            <a:ext cx="9144000" cy="685800"/>
          </a:xfrm>
        </p:spPr>
        <p:txBody>
          <a:bodyPr/>
          <a:lstStyle/>
          <a:p>
            <a:pPr eaLnBrk="1" hangingPunct="1">
              <a:defRPr/>
            </a:pPr>
            <a:r>
              <a:rPr lang="en-US" altLang="en-US" sz="3600" dirty="0" smtClean="0">
                <a:latin typeface="+mn-lt"/>
                <a:ea typeface="Verdana" panose="020B0604030504040204" pitchFamily="34" charset="0"/>
                <a:cs typeface="Times New Roman" panose="02020603050405020304" pitchFamily="18" charset="0"/>
              </a:rPr>
              <a:t>Managing the Compost Pile</a:t>
            </a:r>
          </a:p>
        </p:txBody>
      </p:sp>
      <p:sp>
        <p:nvSpPr>
          <p:cNvPr id="51203" name="Content Placeholder 2"/>
          <p:cNvSpPr>
            <a:spLocks noGrp="1"/>
          </p:cNvSpPr>
          <p:nvPr>
            <p:ph idx="1"/>
          </p:nvPr>
        </p:nvSpPr>
        <p:spPr>
          <a:xfrm>
            <a:off x="0" y="2341418"/>
            <a:ext cx="4721225" cy="2590800"/>
          </a:xfrm>
        </p:spPr>
        <p:txBody>
          <a:bodyPr/>
          <a:lstStyle/>
          <a:p>
            <a:pPr marL="0" indent="-287338" eaLnBrk="1" hangingPunct="1">
              <a:buFont typeface="Arial" pitchFamily="34" charset="0"/>
              <a:buChar char="•"/>
              <a:defRPr/>
            </a:pPr>
            <a:r>
              <a:rPr lang="en-US" altLang="en-US" sz="2400" b="0" dirty="0">
                <a:ea typeface="Verdana" panose="020B0604030504040204" pitchFamily="34" charset="0"/>
                <a:cs typeface="Verdana" panose="020B0604030504040204" pitchFamily="34" charset="0"/>
              </a:rPr>
              <a:t>Who will manage it? </a:t>
            </a:r>
          </a:p>
          <a:p>
            <a:pPr marL="274320" indent="-287338" eaLnBrk="1" hangingPunct="1">
              <a:buFont typeface="Arial" pitchFamily="34" charset="0"/>
              <a:buChar char="•"/>
              <a:defRPr/>
            </a:pPr>
            <a:r>
              <a:rPr lang="en-US" sz="2400" b="0" dirty="0">
                <a:ea typeface="Verdana" panose="020B0604030504040204" pitchFamily="34" charset="0"/>
                <a:cs typeface="Verdana" panose="020B0604030504040204" pitchFamily="34" charset="0"/>
              </a:rPr>
              <a:t>Point person or team to turn the pile and monitor the moisture once a week during the growing </a:t>
            </a:r>
            <a:r>
              <a:rPr lang="en-US" sz="2400" b="0" dirty="0" smtClean="0">
                <a:ea typeface="Verdana" panose="020B0604030504040204" pitchFamily="34" charset="0"/>
                <a:cs typeface="Verdana" panose="020B0604030504040204" pitchFamily="34" charset="0"/>
              </a:rPr>
              <a:t>season.</a:t>
            </a:r>
          </a:p>
          <a:p>
            <a:pPr marL="274320" indent="-287338" eaLnBrk="1" hangingPunct="1">
              <a:buFont typeface="Arial" pitchFamily="34" charset="0"/>
              <a:buChar char="•"/>
              <a:defRPr/>
            </a:pPr>
            <a:r>
              <a:rPr lang="en-US" altLang="en-US" sz="2400" b="0" dirty="0" smtClean="0">
                <a:ea typeface="Verdana" panose="020B0604030504040204" pitchFamily="34" charset="0"/>
                <a:cs typeface="Verdana" panose="020B0604030504040204" pitchFamily="34" charset="0"/>
              </a:rPr>
              <a:t>Where will you get browns (carbon) from? </a:t>
            </a:r>
          </a:p>
          <a:p>
            <a:pPr marL="274320" indent="-287338" eaLnBrk="1" hangingPunct="1">
              <a:buFont typeface="Arial" pitchFamily="34" charset="0"/>
              <a:buChar char="•"/>
              <a:defRPr/>
            </a:pPr>
            <a:r>
              <a:rPr lang="en-US" altLang="en-US" sz="2400" b="0" dirty="0" smtClean="0">
                <a:ea typeface="Verdana" panose="020B0604030504040204" pitchFamily="34" charset="0"/>
                <a:cs typeface="Verdana" panose="020B0604030504040204" pitchFamily="34" charset="0"/>
              </a:rPr>
              <a:t>Does your compost system fit your setting?</a:t>
            </a:r>
          </a:p>
          <a:p>
            <a:pPr lvl="1" eaLnBrk="1" hangingPunct="1">
              <a:buFont typeface="Arial" panose="020B0604020202020204" pitchFamily="34" charset="0"/>
              <a:buChar char="•"/>
            </a:pPr>
            <a:endParaRPr lang="en-US" altLang="en-US" sz="2400" b="0" dirty="0" smtClean="0">
              <a:ea typeface="Verdana" panose="020B0604030504040204" pitchFamily="34" charset="0"/>
              <a:cs typeface="Verdana" panose="020B0604030504040204" pitchFamily="34" charset="0"/>
            </a:endParaRPr>
          </a:p>
        </p:txBody>
      </p:sp>
      <p:pic>
        <p:nvPicPr>
          <p:cNvPr id="25604" name="Picture 3" descr="IMG_3544.JPG"/>
          <p:cNvPicPr>
            <a:picLocks noChangeAspect="1"/>
          </p:cNvPicPr>
          <p:nvPr/>
        </p:nvPicPr>
        <p:blipFill>
          <a:blip r:embed="rId5"/>
          <a:srcRect/>
          <a:stretch>
            <a:fillRect/>
          </a:stretch>
        </p:blipFill>
        <p:spPr bwMode="auto">
          <a:xfrm>
            <a:off x="4835236" y="2341418"/>
            <a:ext cx="3962400" cy="2971800"/>
          </a:xfrm>
          <a:prstGeom prst="rect">
            <a:avLst/>
          </a:prstGeom>
          <a:ln>
            <a:noFill/>
          </a:ln>
          <a:effectLst>
            <a:outerShdw blurRad="292100" dist="139700" dir="2700000" algn="tl" rotWithShape="0">
              <a:srgbClr val="333333">
                <a:alpha val="65000"/>
              </a:srgbClr>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723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5070" y="1904133"/>
            <a:ext cx="4532457" cy="4114800"/>
          </a:xfrm>
        </p:spPr>
        <p:txBody>
          <a:bodyPr/>
          <a:lstStyle/>
          <a:p>
            <a:pPr eaLnBrk="1" hangingPunct="1">
              <a:buFont typeface="Arial" panose="020B0604020202020204" pitchFamily="34" charset="0"/>
              <a:buChar char="•"/>
            </a:pPr>
            <a:r>
              <a:rPr lang="en-US" altLang="en-US" sz="2600" b="0" dirty="0">
                <a:ea typeface="Verdana" panose="020B0604030504040204" pitchFamily="34" charset="0"/>
                <a:cs typeface="Verdana" panose="020B0604030504040204" pitchFamily="34" charset="0"/>
              </a:rPr>
              <a:t>What happens in the summer?</a:t>
            </a:r>
          </a:p>
          <a:p>
            <a:pPr eaLnBrk="1" hangingPunct="1">
              <a:buFont typeface="Arial" panose="020B0604020202020204" pitchFamily="34" charset="0"/>
              <a:buChar char="•"/>
            </a:pPr>
            <a:r>
              <a:rPr lang="en-US" altLang="en-US" sz="2600" b="0" dirty="0">
                <a:ea typeface="Verdana" panose="020B0604030504040204" pitchFamily="34" charset="0"/>
                <a:cs typeface="Verdana" panose="020B0604030504040204" pitchFamily="34" charset="0"/>
              </a:rPr>
              <a:t>Have a plan for the finished compost.</a:t>
            </a:r>
          </a:p>
          <a:p>
            <a:pPr marL="0" indent="-287338" eaLnBrk="1" hangingPunct="1">
              <a:buFont typeface="Arial" pitchFamily="34" charset="0"/>
              <a:buChar char="•"/>
              <a:defRPr/>
            </a:pPr>
            <a:r>
              <a:rPr lang="en-US" sz="2400" b="0" dirty="0" smtClean="0">
                <a:ea typeface="Verdana" panose="020B0604030504040204" pitchFamily="34" charset="0"/>
                <a:cs typeface="Verdana" panose="020B0604030504040204" pitchFamily="34" charset="0"/>
              </a:rPr>
              <a:t>Consider signage</a:t>
            </a:r>
          </a:p>
          <a:p>
            <a:pPr marL="112713" indent="0" eaLnBrk="1" hangingPunct="1">
              <a:buFontTx/>
              <a:buNone/>
              <a:defRPr/>
            </a:pPr>
            <a:r>
              <a:rPr lang="en-US" sz="2400" b="0" dirty="0" smtClean="0">
                <a:ea typeface="Verdana" panose="020B0604030504040204" pitchFamily="34" charset="0"/>
                <a:cs typeface="Verdana" panose="020B0604030504040204" pitchFamily="34" charset="0"/>
              </a:rPr>
              <a:t>-  Not a garbage can</a:t>
            </a:r>
          </a:p>
          <a:p>
            <a:pPr marL="455613" eaLnBrk="1" hangingPunct="1">
              <a:buFontTx/>
              <a:buChar char="-"/>
              <a:defRPr/>
            </a:pPr>
            <a:r>
              <a:rPr lang="en-US" sz="2400" b="0" dirty="0" smtClean="0">
                <a:ea typeface="Verdana" panose="020B0604030504040204" pitchFamily="34" charset="0"/>
                <a:cs typeface="Verdana" panose="020B0604030504040204" pitchFamily="34" charset="0"/>
              </a:rPr>
              <a:t>Allowed and not allowed items</a:t>
            </a:r>
          </a:p>
          <a:p>
            <a:pPr marL="455613" eaLnBrk="1" hangingPunct="1">
              <a:buFontTx/>
              <a:buChar char="-"/>
              <a:defRPr/>
            </a:pPr>
            <a:r>
              <a:rPr lang="en-US" sz="2400" b="0" dirty="0" smtClean="0">
                <a:ea typeface="Verdana" panose="020B0604030504040204" pitchFamily="34" charset="0"/>
                <a:cs typeface="Verdana" panose="020B0604030504040204" pitchFamily="34" charset="0"/>
              </a:rPr>
              <a:t>Reminder: Cut up veggie scraps </a:t>
            </a:r>
          </a:p>
          <a:p>
            <a:pPr>
              <a:buFont typeface="Arial" pitchFamily="34" charset="0"/>
              <a:buChar char="•"/>
              <a:defRPr/>
            </a:pPr>
            <a:endParaRPr lang="en-US" sz="2400" b="0" dirty="0">
              <a:ea typeface="Verdana" panose="020B0604030504040204" pitchFamily="34" charset="0"/>
              <a:cs typeface="Verdana" panose="020B0604030504040204" pitchFamily="34" charset="0"/>
            </a:endParaRPr>
          </a:p>
        </p:txBody>
      </p:sp>
      <p:sp>
        <p:nvSpPr>
          <p:cNvPr id="6" name="Title 1"/>
          <p:cNvSpPr txBox="1">
            <a:spLocks/>
          </p:cNvSpPr>
          <p:nvPr/>
        </p:nvSpPr>
        <p:spPr bwMode="auto">
          <a:xfrm>
            <a:off x="0" y="94615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Verdana" pitchFamily="34" charset="0"/>
              </a:defRPr>
            </a:lvl2pPr>
            <a:lvl3pPr algn="ctr" rtl="0" eaLnBrk="0" fontAlgn="base" hangingPunct="0">
              <a:spcBef>
                <a:spcPct val="0"/>
              </a:spcBef>
              <a:spcAft>
                <a:spcPct val="0"/>
              </a:spcAft>
              <a:defRPr sz="3000" b="1">
                <a:solidFill>
                  <a:schemeClr val="tx2"/>
                </a:solidFill>
                <a:latin typeface="Verdana" pitchFamily="34" charset="0"/>
              </a:defRPr>
            </a:lvl3pPr>
            <a:lvl4pPr algn="ctr" rtl="0" eaLnBrk="0" fontAlgn="base" hangingPunct="0">
              <a:spcBef>
                <a:spcPct val="0"/>
              </a:spcBef>
              <a:spcAft>
                <a:spcPct val="0"/>
              </a:spcAft>
              <a:defRPr sz="3000" b="1">
                <a:solidFill>
                  <a:schemeClr val="tx2"/>
                </a:solidFill>
                <a:latin typeface="Verdana" pitchFamily="34" charset="0"/>
              </a:defRPr>
            </a:lvl4pPr>
            <a:lvl5pPr algn="ctr" rtl="0" eaLnBrk="0" fontAlgn="base" hangingPunct="0">
              <a:spcBef>
                <a:spcPct val="0"/>
              </a:spcBef>
              <a:spcAft>
                <a:spcPct val="0"/>
              </a:spcAft>
              <a:defRPr sz="3000" b="1">
                <a:solidFill>
                  <a:schemeClr val="tx2"/>
                </a:solidFill>
                <a:latin typeface="Verdana" pitchFamily="34" charset="0"/>
              </a:defRPr>
            </a:lvl5pPr>
            <a:lvl6pPr marL="457200" algn="ctr" rtl="0" fontAlgn="base">
              <a:spcBef>
                <a:spcPct val="0"/>
              </a:spcBef>
              <a:spcAft>
                <a:spcPct val="0"/>
              </a:spcAft>
              <a:defRPr sz="3000">
                <a:solidFill>
                  <a:schemeClr val="tx2"/>
                </a:solidFill>
                <a:latin typeface="Verdana" pitchFamily="34" charset="0"/>
              </a:defRPr>
            </a:lvl6pPr>
            <a:lvl7pPr marL="914400" algn="ctr" rtl="0" fontAlgn="base">
              <a:spcBef>
                <a:spcPct val="0"/>
              </a:spcBef>
              <a:spcAft>
                <a:spcPct val="0"/>
              </a:spcAft>
              <a:defRPr sz="3000">
                <a:solidFill>
                  <a:schemeClr val="tx2"/>
                </a:solidFill>
                <a:latin typeface="Verdana" pitchFamily="34" charset="0"/>
              </a:defRPr>
            </a:lvl7pPr>
            <a:lvl8pPr marL="1371600" algn="ctr" rtl="0" fontAlgn="base">
              <a:spcBef>
                <a:spcPct val="0"/>
              </a:spcBef>
              <a:spcAft>
                <a:spcPct val="0"/>
              </a:spcAft>
              <a:defRPr sz="3000">
                <a:solidFill>
                  <a:schemeClr val="tx2"/>
                </a:solidFill>
                <a:latin typeface="Verdana" pitchFamily="34" charset="0"/>
              </a:defRPr>
            </a:lvl8pPr>
            <a:lvl9pPr marL="1828800" algn="ctr" rtl="0" fontAlgn="base">
              <a:spcBef>
                <a:spcPct val="0"/>
              </a:spcBef>
              <a:spcAft>
                <a:spcPct val="0"/>
              </a:spcAft>
              <a:defRPr sz="3000">
                <a:solidFill>
                  <a:schemeClr val="tx2"/>
                </a:solidFill>
                <a:latin typeface="Verdana" pitchFamily="34" charset="0"/>
              </a:defRPr>
            </a:lvl9pPr>
          </a:lstStyle>
          <a:p>
            <a:pPr eaLnBrk="1" hangingPunct="1">
              <a:defRPr/>
            </a:pPr>
            <a:r>
              <a:rPr lang="en-US" altLang="en-US" sz="3600" kern="0" dirty="0" smtClean="0">
                <a:latin typeface="+mn-lt"/>
                <a:ea typeface="Verdana" panose="020B0604030504040204" pitchFamily="34" charset="0"/>
                <a:cs typeface="Times New Roman" panose="02020603050405020304" pitchFamily="18" charset="0"/>
              </a:rPr>
              <a:t>Managing the Compost Pile</a:t>
            </a:r>
          </a:p>
        </p:txBody>
      </p:sp>
      <p:pic>
        <p:nvPicPr>
          <p:cNvPr id="5325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79988" y="2686916"/>
            <a:ext cx="41640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56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292100" y="2382838"/>
            <a:ext cx="8763000" cy="4114800"/>
          </a:xfrm>
        </p:spPr>
        <p:txBody>
          <a:bodyPr/>
          <a:lstStyle/>
          <a:p>
            <a:pPr eaLnBrk="1" hangingPunct="1">
              <a:defRPr/>
            </a:pPr>
            <a:r>
              <a:rPr lang="en-US" sz="2800" b="0" dirty="0" smtClean="0">
                <a:ea typeface="Verdana" panose="020B0604030504040204" pitchFamily="34" charset="0"/>
                <a:cs typeface="Verdana" panose="020B0604030504040204" pitchFamily="34" charset="0"/>
              </a:rPr>
              <a:t>Pests- rats, raccoons, insects</a:t>
            </a:r>
          </a:p>
          <a:p>
            <a:pPr lvl="1" eaLnBrk="1" hangingPunct="1">
              <a:defRPr/>
            </a:pPr>
            <a:r>
              <a:rPr lang="en-US" b="0" dirty="0" smtClean="0">
                <a:ea typeface="Verdana" panose="020B0604030504040204" pitchFamily="34" charset="0"/>
                <a:cs typeface="Verdana" panose="020B0604030504040204" pitchFamily="34" charset="0"/>
              </a:rPr>
              <a:t>Keep pile covered and turned</a:t>
            </a:r>
          </a:p>
          <a:p>
            <a:pPr lvl="1" eaLnBrk="1" hangingPunct="1">
              <a:defRPr/>
            </a:pPr>
            <a:r>
              <a:rPr lang="en-US" b="0" dirty="0" smtClean="0">
                <a:ea typeface="Verdana" panose="020B0604030504040204" pitchFamily="34" charset="0"/>
                <a:cs typeface="Verdana" panose="020B0604030504040204" pitchFamily="34" charset="0"/>
              </a:rPr>
              <a:t>Keep veggie scraps turned under. </a:t>
            </a:r>
          </a:p>
          <a:p>
            <a:pPr marL="457200" lvl="1" indent="0" eaLnBrk="1" hangingPunct="1">
              <a:buFontTx/>
              <a:buNone/>
              <a:defRPr/>
            </a:pPr>
            <a:r>
              <a:rPr lang="en-US" b="0" dirty="0" smtClean="0">
                <a:ea typeface="Verdana" panose="020B0604030504040204" pitchFamily="34" charset="0"/>
                <a:cs typeface="Verdana" panose="020B0604030504040204" pitchFamily="34" charset="0"/>
              </a:rPr>
              <a:t>   Cover with a few inches of leaves</a:t>
            </a:r>
          </a:p>
          <a:p>
            <a:pPr marL="457200" lvl="1" indent="0" eaLnBrk="1" hangingPunct="1">
              <a:buFontTx/>
              <a:buNone/>
              <a:defRPr/>
            </a:pPr>
            <a:endParaRPr lang="en-US" b="0" dirty="0" smtClean="0">
              <a:ea typeface="Verdana" panose="020B0604030504040204" pitchFamily="34" charset="0"/>
              <a:cs typeface="Verdana" panose="020B0604030504040204" pitchFamily="34" charset="0"/>
            </a:endParaRPr>
          </a:p>
          <a:p>
            <a:pPr marL="457200" lvl="1" indent="0" eaLnBrk="1" hangingPunct="1">
              <a:buFontTx/>
              <a:buNone/>
              <a:defRPr/>
            </a:pPr>
            <a:endParaRPr lang="en-US" b="0" dirty="0" smtClean="0">
              <a:ea typeface="Verdana" panose="020B0604030504040204" pitchFamily="34" charset="0"/>
              <a:cs typeface="Verdana" panose="020B0604030504040204" pitchFamily="34" charset="0"/>
            </a:endParaRPr>
          </a:p>
          <a:p>
            <a:pPr>
              <a:defRPr/>
            </a:pPr>
            <a:r>
              <a:rPr lang="en-US" sz="2800" b="0" dirty="0" smtClean="0">
                <a:ea typeface="Verdana" panose="020B0604030504040204" pitchFamily="34" charset="0"/>
                <a:cs typeface="Verdana" panose="020B0604030504040204" pitchFamily="34" charset="0"/>
              </a:rPr>
              <a:t>If rats are an issue, consider placing the compost pile on a concrete pad or paved area.</a:t>
            </a:r>
          </a:p>
        </p:txBody>
      </p:sp>
      <p:sp>
        <p:nvSpPr>
          <p:cNvPr id="4" name="Title 1"/>
          <p:cNvSpPr>
            <a:spLocks noGrp="1"/>
          </p:cNvSpPr>
          <p:nvPr>
            <p:ph type="title"/>
          </p:nvPr>
        </p:nvSpPr>
        <p:spPr>
          <a:xfrm>
            <a:off x="0" y="946150"/>
            <a:ext cx="9144000" cy="685800"/>
          </a:xfrm>
        </p:spPr>
        <p:txBody>
          <a:bodyPr/>
          <a:lstStyle/>
          <a:p>
            <a:pPr eaLnBrk="1" hangingPunct="1">
              <a:defRPr/>
            </a:pPr>
            <a:r>
              <a:rPr lang="en-US" altLang="en-US" sz="3600" dirty="0" smtClean="0">
                <a:latin typeface="+mn-lt"/>
                <a:ea typeface="Verdana" panose="020B0604030504040204" pitchFamily="34" charset="0"/>
                <a:cs typeface="Times New Roman" panose="02020603050405020304" pitchFamily="18" charset="0"/>
              </a:rPr>
              <a:t>Managing the Compost Pile</a:t>
            </a:r>
          </a:p>
        </p:txBody>
      </p:sp>
      <p:pic>
        <p:nvPicPr>
          <p:cNvPr id="55300" name="Picture 5" descr="https://upload.wikimedia.org/wikipedia/commons/thumb/e/ed/Raccoon_%28Procyon_lotor%29_2.jpg/1024px-Raccoon_%28Procyon_lotor%29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938338"/>
            <a:ext cx="27940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2"/>
          <p:cNvSpPr txBox="1">
            <a:spLocks noChangeArrowheads="1"/>
          </p:cNvSpPr>
          <p:nvPr/>
        </p:nvSpPr>
        <p:spPr bwMode="auto">
          <a:xfrm>
            <a:off x="6096000" y="4295775"/>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b="1">
                <a:solidFill>
                  <a:schemeClr val="tx2"/>
                </a:solidFill>
                <a:latin typeface="Verdana" panose="020B0604030504040204" pitchFamily="34" charset="0"/>
              </a:defRPr>
            </a:lvl1pPr>
            <a:lvl2pPr marL="742950" indent="-285750">
              <a:spcBef>
                <a:spcPct val="20000"/>
              </a:spcBef>
              <a:buChar char="–"/>
              <a:defRPr sz="2000" b="1">
                <a:solidFill>
                  <a:schemeClr val="tx2"/>
                </a:solidFill>
                <a:latin typeface="Verdana" panose="020B0604030504040204" pitchFamily="34" charset="0"/>
              </a:defRPr>
            </a:lvl2pPr>
            <a:lvl3pPr marL="1143000" indent="-228600">
              <a:spcBef>
                <a:spcPct val="20000"/>
              </a:spcBef>
              <a:buChar char="•"/>
              <a:defRPr b="1">
                <a:solidFill>
                  <a:schemeClr val="tx2"/>
                </a:solidFill>
                <a:latin typeface="Verdana" panose="020B0604030504040204" pitchFamily="34" charset="0"/>
              </a:defRPr>
            </a:lvl3pPr>
            <a:lvl4pPr marL="1600200" indent="-228600">
              <a:spcBef>
                <a:spcPct val="20000"/>
              </a:spcBef>
              <a:buChar char="–"/>
              <a:defRPr sz="1600" b="1">
                <a:solidFill>
                  <a:schemeClr val="tx2"/>
                </a:solidFill>
                <a:latin typeface="Verdana" panose="020B0604030504040204" pitchFamily="34" charset="0"/>
              </a:defRPr>
            </a:lvl4pPr>
            <a:lvl5pPr marL="2057400" indent="-228600">
              <a:spcBef>
                <a:spcPct val="20000"/>
              </a:spcBef>
              <a:buChar char="»"/>
              <a:defRPr sz="1400" b="1">
                <a:solidFill>
                  <a:schemeClr val="tx2"/>
                </a:solidFill>
                <a:latin typeface="Verdana" panose="020B0604030504040204" pitchFamily="34" charset="0"/>
              </a:defRPr>
            </a:lvl5pPr>
            <a:lvl6pPr marL="2514600" indent="-228600" eaLnBrk="0" fontAlgn="base" hangingPunct="0">
              <a:spcBef>
                <a:spcPct val="20000"/>
              </a:spcBef>
              <a:spcAft>
                <a:spcPct val="0"/>
              </a:spcAft>
              <a:buChar char="»"/>
              <a:defRPr sz="1400" b="1">
                <a:solidFill>
                  <a:schemeClr val="tx2"/>
                </a:solidFill>
                <a:latin typeface="Verdana" panose="020B0604030504040204" pitchFamily="34" charset="0"/>
              </a:defRPr>
            </a:lvl6pPr>
            <a:lvl7pPr marL="2971800" indent="-228600" eaLnBrk="0" fontAlgn="base" hangingPunct="0">
              <a:spcBef>
                <a:spcPct val="20000"/>
              </a:spcBef>
              <a:spcAft>
                <a:spcPct val="0"/>
              </a:spcAft>
              <a:buChar char="»"/>
              <a:defRPr sz="1400" b="1">
                <a:solidFill>
                  <a:schemeClr val="tx2"/>
                </a:solidFill>
                <a:latin typeface="Verdana" panose="020B0604030504040204" pitchFamily="34" charset="0"/>
              </a:defRPr>
            </a:lvl7pPr>
            <a:lvl8pPr marL="3429000" indent="-228600" eaLnBrk="0" fontAlgn="base" hangingPunct="0">
              <a:spcBef>
                <a:spcPct val="20000"/>
              </a:spcBef>
              <a:spcAft>
                <a:spcPct val="0"/>
              </a:spcAft>
              <a:buChar char="»"/>
              <a:defRPr sz="1400" b="1">
                <a:solidFill>
                  <a:schemeClr val="tx2"/>
                </a:solidFill>
                <a:latin typeface="Verdana" panose="020B0604030504040204" pitchFamily="34" charset="0"/>
              </a:defRPr>
            </a:lvl8pPr>
            <a:lvl9pPr marL="3886200" indent="-228600" eaLnBrk="0" fontAlgn="base" hangingPunct="0">
              <a:spcBef>
                <a:spcPct val="20000"/>
              </a:spcBef>
              <a:spcAft>
                <a:spcPct val="0"/>
              </a:spcAft>
              <a:buChar char="»"/>
              <a:defRPr sz="1400" b="1">
                <a:solidFill>
                  <a:schemeClr val="tx2"/>
                </a:solidFill>
                <a:latin typeface="Verdana" panose="020B0604030504040204" pitchFamily="34" charset="0"/>
              </a:defRPr>
            </a:lvl9pPr>
          </a:lstStyle>
          <a:p>
            <a:pPr>
              <a:spcBef>
                <a:spcPct val="0"/>
              </a:spcBef>
              <a:buFontTx/>
              <a:buNone/>
            </a:pPr>
            <a:r>
              <a:rPr lang="en-US" altLang="en-US" sz="800" b="0" dirty="0">
                <a:solidFill>
                  <a:schemeClr val="tx1"/>
                </a:solidFill>
                <a:latin typeface="Arial" panose="020B0604020202020204" pitchFamily="34" charset="0"/>
              </a:rPr>
              <a:t>Photo credit: By </a:t>
            </a:r>
            <a:r>
              <a:rPr lang="en-US" altLang="en-US" sz="800" b="0" dirty="0" smtClean="0">
                <a:solidFill>
                  <a:schemeClr val="tx1"/>
                </a:solidFill>
                <a:latin typeface="Arial" panose="020B0604020202020204" pitchFamily="34" charset="0"/>
              </a:rPr>
              <a:t>Darkone </a:t>
            </a:r>
            <a:r>
              <a:rPr lang="en-US" altLang="en-US" sz="800" b="0" dirty="0">
                <a:solidFill>
                  <a:schemeClr val="tx1"/>
                </a:solidFill>
                <a:latin typeface="Arial" panose="020B0604020202020204" pitchFamily="34" charset="0"/>
              </a:rPr>
              <a:t>- Own work, CC BY-SA 2.5, https://commons.wikimedia.org/w/index.php?curid=260394</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357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304800" y="927100"/>
            <a:ext cx="8534400" cy="685800"/>
          </a:xfrm>
        </p:spPr>
        <p:txBody>
          <a:bodyPr/>
          <a:lstStyle/>
          <a:p>
            <a:pPr>
              <a:defRPr/>
            </a:pPr>
            <a:r>
              <a:rPr lang="en-US" altLang="en-US" sz="4000" dirty="0" smtClean="0">
                <a:latin typeface="+mn-lt"/>
                <a:ea typeface="Verdana" panose="020B0604030504040204" pitchFamily="34" charset="0"/>
                <a:cs typeface="Times New Roman" panose="02020603050405020304" pitchFamily="18" charset="0"/>
              </a:rPr>
              <a:t>Using Your Compost</a:t>
            </a:r>
          </a:p>
        </p:txBody>
      </p:sp>
      <p:sp>
        <p:nvSpPr>
          <p:cNvPr id="3" name="Content Placeholder 2"/>
          <p:cNvSpPr>
            <a:spLocks noGrp="1"/>
          </p:cNvSpPr>
          <p:nvPr>
            <p:ph idx="1"/>
          </p:nvPr>
        </p:nvSpPr>
        <p:spPr>
          <a:xfrm>
            <a:off x="609600" y="1905000"/>
            <a:ext cx="8378825" cy="4521200"/>
          </a:xfrm>
        </p:spPr>
        <p:txBody>
          <a:bodyPr/>
          <a:lstStyle/>
          <a:p>
            <a:pPr marL="0" indent="0">
              <a:buFontTx/>
              <a:buNone/>
              <a:defRPr/>
            </a:pPr>
            <a:r>
              <a:rPr lang="en-US" sz="2800" b="0" dirty="0" smtClean="0">
                <a:ea typeface="Verdana" panose="020B0604030504040204" pitchFamily="34" charset="0"/>
                <a:cs typeface="Verdana" panose="020B0604030504040204" pitchFamily="34" charset="0"/>
              </a:rPr>
              <a:t>Ideally, incorporate before planting your garden</a:t>
            </a:r>
          </a:p>
          <a:p>
            <a:pPr marL="0" indent="0">
              <a:buFontTx/>
              <a:buNone/>
              <a:defRPr/>
            </a:pPr>
            <a:endParaRPr lang="en-US" sz="2800" b="0" dirty="0" smtClean="0">
              <a:ea typeface="Verdana" panose="020B0604030504040204" pitchFamily="34" charset="0"/>
              <a:cs typeface="Verdana" panose="020B0604030504040204" pitchFamily="34" charset="0"/>
            </a:endParaRPr>
          </a:p>
          <a:p>
            <a:pPr>
              <a:buFont typeface="Arial" panose="020B0604020202020204" pitchFamily="34" charset="0"/>
              <a:buChar char="•"/>
              <a:defRPr/>
            </a:pPr>
            <a:r>
              <a:rPr lang="en-US" sz="2800" b="0" dirty="0" smtClean="0">
                <a:ea typeface="Verdana" panose="020B0604030504040204" pitchFamily="34" charset="0"/>
                <a:cs typeface="Verdana" panose="020B0604030504040204" pitchFamily="34" charset="0"/>
              </a:rPr>
              <a:t>Apply  ½ inch of compost to the soil surface</a:t>
            </a:r>
          </a:p>
          <a:p>
            <a:pPr>
              <a:buFont typeface="Arial" panose="020B0604020202020204" pitchFamily="34" charset="0"/>
              <a:buChar char="•"/>
              <a:defRPr/>
            </a:pPr>
            <a:r>
              <a:rPr lang="en-US" sz="2800" b="0" dirty="0" smtClean="0">
                <a:ea typeface="Verdana" panose="020B0604030504040204" pitchFamily="34" charset="0"/>
                <a:cs typeface="Verdana" panose="020B0604030504040204" pitchFamily="34" charset="0"/>
              </a:rPr>
              <a:t>Till the compost into the top 6 inches of soil</a:t>
            </a:r>
          </a:p>
          <a:p>
            <a:pPr>
              <a:buFont typeface="Arial" panose="020B0604020202020204" pitchFamily="34" charset="0"/>
              <a:buChar char="•"/>
              <a:defRPr/>
            </a:pPr>
            <a:r>
              <a:rPr lang="en-US" sz="2800" b="0" dirty="0">
                <a:ea typeface="Verdana" panose="020B0604030504040204" pitchFamily="34" charset="0"/>
                <a:cs typeface="Verdana" panose="020B0604030504040204" pitchFamily="34" charset="0"/>
              </a:rPr>
              <a:t>3-5 cubic feet of compost will provide a ½ inch layer of organic matter over a 100 square feet area.</a:t>
            </a:r>
          </a:p>
          <a:p>
            <a:pPr marL="0" indent="0">
              <a:buNone/>
              <a:defRPr/>
            </a:pPr>
            <a:endParaRPr lang="en-US" b="0" dirty="0" smtClean="0">
              <a:ea typeface="Verdana" panose="020B0604030504040204" pitchFamily="34" charset="0"/>
              <a:cs typeface="Verdana" panose="020B0604030504040204" pitchFamily="34" charset="0"/>
            </a:endParaRPr>
          </a:p>
          <a:p>
            <a:pPr marL="457200" lvl="1" indent="0">
              <a:buFontTx/>
              <a:buNone/>
              <a:defRPr/>
            </a:pPr>
            <a:endParaRPr lang="en-US" b="0" dirty="0" smtClean="0">
              <a:ea typeface="Verdana" panose="020B0604030504040204" pitchFamily="34" charset="0"/>
              <a:cs typeface="Verdana" panose="020B0604030504040204" pitchFamily="34" charset="0"/>
            </a:endParaRPr>
          </a:p>
          <a:p>
            <a:pPr>
              <a:buFontTx/>
              <a:buNone/>
              <a:defRPr/>
            </a:pPr>
            <a:endParaRPr lang="en-US" sz="2800" b="0" dirty="0" smtClean="0">
              <a:ea typeface="Verdana" panose="020B0604030504040204" pitchFamily="34" charset="0"/>
              <a:cs typeface="Verdana" panose="020B0604030504040204" pitchFamily="34" charset="0"/>
            </a:endParaRPr>
          </a:p>
          <a:p>
            <a:pPr lvl="1">
              <a:defRPr/>
            </a:pPr>
            <a:endParaRPr lang="en-US" b="0" dirty="0" smtClean="0">
              <a:ea typeface="Verdana" panose="020B0604030504040204" pitchFamily="34" charset="0"/>
              <a:cs typeface="Verdana" panose="020B0604030504040204" pitchFamily="34" charset="0"/>
            </a:endParaRPr>
          </a:p>
          <a:p>
            <a:pPr marL="0" lvl="1" indent="0">
              <a:buFontTx/>
              <a:buNone/>
              <a:defRPr/>
            </a:pPr>
            <a:endParaRPr lang="en-US" b="0" dirty="0" smtClean="0">
              <a:ea typeface="Verdana" panose="020B0604030504040204" pitchFamily="34" charset="0"/>
              <a:cs typeface="Verdana" panose="020B0604030504040204" pitchFamily="34" charset="0"/>
            </a:endParaRPr>
          </a:p>
          <a:p>
            <a:pPr marL="0" lvl="1" indent="0">
              <a:buFontTx/>
              <a:buNone/>
              <a:defRPr/>
            </a:pPr>
            <a:endParaRPr lang="en-US" b="0" dirty="0" smtClean="0">
              <a:ea typeface="Verdana" panose="020B0604030504040204" pitchFamily="34" charset="0"/>
              <a:cs typeface="Verdana" panose="020B060403050404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08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819150"/>
            <a:ext cx="9144000" cy="838200"/>
          </a:xfrm>
        </p:spPr>
        <p:txBody>
          <a:bodyPr/>
          <a:lstStyle/>
          <a:p>
            <a:pPr eaLnBrk="1" hangingPunct="1"/>
            <a:r>
              <a:rPr lang="en-US" altLang="en-US" sz="2400" dirty="0" smtClean="0"/>
              <a:t>Composting Video</a:t>
            </a:r>
          </a:p>
        </p:txBody>
      </p:sp>
      <p:pic>
        <p:nvPicPr>
          <p:cNvPr id="18435" name="Picture 2">
            <a:hlinkClick r:id="rId5"/>
          </p:cNvPr>
          <p:cNvPicPr>
            <a:picLocks noChangeAspect="1"/>
          </p:cNvPicPr>
          <p:nvPr/>
        </p:nvPicPr>
        <p:blipFill>
          <a:blip r:embed="rId6">
            <a:extLst>
              <a:ext uri="{28A0092B-C50C-407E-A947-70E740481C1C}">
                <a14:useLocalDpi xmlns:a14="http://schemas.microsoft.com/office/drawing/2010/main" val="0"/>
              </a:ext>
            </a:extLst>
          </a:blip>
          <a:srcRect b="7813"/>
          <a:stretch>
            <a:fillRect/>
          </a:stretch>
        </p:blipFill>
        <p:spPr bwMode="auto">
          <a:xfrm>
            <a:off x="1524000" y="1600200"/>
            <a:ext cx="6096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5"/>
          <p:cNvSpPr txBox="1">
            <a:spLocks noChangeArrowheads="1"/>
          </p:cNvSpPr>
          <p:nvPr/>
        </p:nvSpPr>
        <p:spPr bwMode="auto">
          <a:xfrm>
            <a:off x="0" y="62341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b="1">
                <a:solidFill>
                  <a:schemeClr val="tx2"/>
                </a:solidFill>
                <a:latin typeface="Verdana" panose="020B0604030504040204" pitchFamily="34" charset="0"/>
              </a:defRPr>
            </a:lvl1pPr>
            <a:lvl2pPr marL="742950" indent="-285750">
              <a:spcBef>
                <a:spcPct val="20000"/>
              </a:spcBef>
              <a:buChar char="–"/>
              <a:defRPr sz="2000" b="1">
                <a:solidFill>
                  <a:schemeClr val="tx2"/>
                </a:solidFill>
                <a:latin typeface="Verdana" panose="020B0604030504040204" pitchFamily="34" charset="0"/>
              </a:defRPr>
            </a:lvl2pPr>
            <a:lvl3pPr marL="1143000" indent="-228600">
              <a:spcBef>
                <a:spcPct val="20000"/>
              </a:spcBef>
              <a:buChar char="•"/>
              <a:defRPr b="1">
                <a:solidFill>
                  <a:schemeClr val="tx2"/>
                </a:solidFill>
                <a:latin typeface="Verdana" panose="020B0604030504040204" pitchFamily="34" charset="0"/>
              </a:defRPr>
            </a:lvl3pPr>
            <a:lvl4pPr marL="1600200" indent="-228600">
              <a:spcBef>
                <a:spcPct val="20000"/>
              </a:spcBef>
              <a:buChar char="–"/>
              <a:defRPr sz="1600" b="1">
                <a:solidFill>
                  <a:schemeClr val="tx2"/>
                </a:solidFill>
                <a:latin typeface="Verdana" panose="020B0604030504040204" pitchFamily="34" charset="0"/>
              </a:defRPr>
            </a:lvl4pPr>
            <a:lvl5pPr marL="2057400" indent="-228600">
              <a:spcBef>
                <a:spcPct val="20000"/>
              </a:spcBef>
              <a:buChar char="»"/>
              <a:defRPr sz="1400" b="1">
                <a:solidFill>
                  <a:schemeClr val="tx2"/>
                </a:solidFill>
                <a:latin typeface="Verdana" panose="020B0604030504040204" pitchFamily="34" charset="0"/>
              </a:defRPr>
            </a:lvl5pPr>
            <a:lvl6pPr marL="2514600" indent="-228600" eaLnBrk="0" fontAlgn="base" hangingPunct="0">
              <a:spcBef>
                <a:spcPct val="20000"/>
              </a:spcBef>
              <a:spcAft>
                <a:spcPct val="0"/>
              </a:spcAft>
              <a:buChar char="»"/>
              <a:defRPr sz="1400" b="1">
                <a:solidFill>
                  <a:schemeClr val="tx2"/>
                </a:solidFill>
                <a:latin typeface="Verdana" panose="020B0604030504040204" pitchFamily="34" charset="0"/>
              </a:defRPr>
            </a:lvl6pPr>
            <a:lvl7pPr marL="2971800" indent="-228600" eaLnBrk="0" fontAlgn="base" hangingPunct="0">
              <a:spcBef>
                <a:spcPct val="20000"/>
              </a:spcBef>
              <a:spcAft>
                <a:spcPct val="0"/>
              </a:spcAft>
              <a:buChar char="»"/>
              <a:defRPr sz="1400" b="1">
                <a:solidFill>
                  <a:schemeClr val="tx2"/>
                </a:solidFill>
                <a:latin typeface="Verdana" panose="020B0604030504040204" pitchFamily="34" charset="0"/>
              </a:defRPr>
            </a:lvl7pPr>
            <a:lvl8pPr marL="3429000" indent="-228600" eaLnBrk="0" fontAlgn="base" hangingPunct="0">
              <a:spcBef>
                <a:spcPct val="20000"/>
              </a:spcBef>
              <a:spcAft>
                <a:spcPct val="0"/>
              </a:spcAft>
              <a:buChar char="»"/>
              <a:defRPr sz="1400" b="1">
                <a:solidFill>
                  <a:schemeClr val="tx2"/>
                </a:solidFill>
                <a:latin typeface="Verdana" panose="020B0604030504040204" pitchFamily="34" charset="0"/>
              </a:defRPr>
            </a:lvl8pPr>
            <a:lvl9pPr marL="3886200" indent="-228600" eaLnBrk="0" fontAlgn="base" hangingPunct="0">
              <a:spcBef>
                <a:spcPct val="20000"/>
              </a:spcBef>
              <a:spcAft>
                <a:spcPct val="0"/>
              </a:spcAft>
              <a:buChar char="»"/>
              <a:defRPr sz="1400" b="1">
                <a:solidFill>
                  <a:schemeClr val="tx2"/>
                </a:solidFill>
                <a:latin typeface="Verdana" panose="020B0604030504040204" pitchFamily="34" charset="0"/>
              </a:defRPr>
            </a:lvl9pPr>
          </a:lstStyle>
          <a:p>
            <a:pPr algn="ctr" eaLnBrk="1" hangingPunct="1">
              <a:spcBef>
                <a:spcPct val="0"/>
              </a:spcBef>
              <a:buFontTx/>
              <a:buNone/>
            </a:pPr>
            <a:r>
              <a:rPr lang="en-US" altLang="en-US" sz="1600" b="0" dirty="0">
                <a:ea typeface="Verdana" panose="020B0604030504040204" pitchFamily="34" charset="0"/>
                <a:cs typeface="Verdana" panose="020B0604030504040204" pitchFamily="34" charset="0"/>
              </a:rPr>
              <a:t>Produced by RCE of Middlesex County- Available on </a:t>
            </a:r>
            <a:r>
              <a:rPr lang="en-US" altLang="en-US" sz="1600" b="0" dirty="0" smtClean="0">
                <a:ea typeface="Verdana" panose="020B0604030504040204" pitchFamily="34" charset="0"/>
                <a:cs typeface="Verdana" panose="020B0604030504040204" pitchFamily="34" charset="0"/>
              </a:rPr>
              <a:t>YouTube</a:t>
            </a:r>
            <a:endParaRPr lang="en-US" altLang="en-US" sz="1600" b="0" dirty="0">
              <a:ea typeface="Verdana" panose="020B0604030504040204" pitchFamily="34" charset="0"/>
              <a:cs typeface="Verdana" panose="020B0604030504040204" pitchFamily="34" charset="0"/>
            </a:endParaRPr>
          </a:p>
          <a:p>
            <a:pPr algn="ctr" eaLnBrk="1" hangingPunct="1">
              <a:spcBef>
                <a:spcPct val="0"/>
              </a:spcBef>
              <a:buFontTx/>
              <a:buNone/>
            </a:pPr>
            <a:r>
              <a:rPr lang="en-US" altLang="en-US" sz="1600" b="0" dirty="0">
                <a:solidFill>
                  <a:schemeClr val="tx1"/>
                </a:solidFill>
                <a:latin typeface="Arial" panose="020B0604020202020204" pitchFamily="34" charset="0"/>
                <a:hlinkClick r:id="rId5"/>
              </a:rPr>
              <a:t>https://www.youtube.com/watch?v=kdrrRWRWEYg&amp;feature=youtu.be</a:t>
            </a:r>
            <a:endParaRPr lang="en-US" altLang="en-US" sz="1600" b="0" dirty="0">
              <a:solidFill>
                <a:schemeClr val="tx1"/>
              </a:solidFill>
              <a:ea typeface="Verdana" panose="020B0604030504040204" pitchFamily="34" charset="0"/>
              <a:cs typeface="Verdana" panose="020B060403050404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4630782"/>
      </p:ext>
    </p:extLst>
  </p:cSld>
  <p:clrMapOvr>
    <a:masterClrMapping/>
  </p:clrMapOvr>
  <p:transition spd="slow" advTm="156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marL="0" indent="0" algn="ctr">
              <a:buNone/>
            </a:pPr>
            <a:r>
              <a:rPr lang="en-US" dirty="0" smtClean="0"/>
              <a:t>Composting is easy!</a:t>
            </a:r>
          </a:p>
          <a:p>
            <a:pPr marL="0" indent="0" algn="ctr">
              <a:buNone/>
            </a:pPr>
            <a:endParaRPr lang="en-US" dirty="0"/>
          </a:p>
          <a:p>
            <a:pPr marL="0" indent="0" algn="ctr">
              <a:buNone/>
            </a:pPr>
            <a:r>
              <a:rPr lang="en-US" sz="2800" b="0" dirty="0" smtClean="0">
                <a:effectLst>
                  <a:outerShdw blurRad="38100" dist="38100" dir="2700000" algn="tl">
                    <a:srgbClr val="000000">
                      <a:alpha val="43137"/>
                    </a:srgbClr>
                  </a:outerShdw>
                </a:effectLst>
              </a:rPr>
              <a:t>Nitrogen+</a:t>
            </a:r>
          </a:p>
          <a:p>
            <a:pPr marL="0" indent="0" algn="ctr">
              <a:buNone/>
            </a:pPr>
            <a:r>
              <a:rPr lang="en-US" sz="2800" b="0" dirty="0" smtClean="0">
                <a:effectLst>
                  <a:outerShdw blurRad="38100" dist="38100" dir="2700000" algn="tl">
                    <a:srgbClr val="000000">
                      <a:alpha val="43137"/>
                    </a:srgbClr>
                  </a:outerShdw>
                </a:effectLst>
              </a:rPr>
              <a:t>Carbon+</a:t>
            </a:r>
          </a:p>
          <a:p>
            <a:pPr marL="0" indent="0" algn="ctr">
              <a:buNone/>
            </a:pPr>
            <a:r>
              <a:rPr lang="en-US" sz="2800" b="0" dirty="0" smtClean="0">
                <a:effectLst>
                  <a:outerShdw blurRad="38100" dist="38100" dir="2700000" algn="tl">
                    <a:srgbClr val="000000">
                      <a:alpha val="43137"/>
                    </a:srgbClr>
                  </a:outerShdw>
                </a:effectLst>
              </a:rPr>
              <a:t>Oxygen+</a:t>
            </a:r>
          </a:p>
          <a:p>
            <a:pPr marL="0" indent="0" algn="ctr">
              <a:buNone/>
            </a:pPr>
            <a:r>
              <a:rPr lang="en-US" sz="2800" b="0" u="sng" dirty="0" smtClean="0">
                <a:effectLst>
                  <a:outerShdw blurRad="38100" dist="38100" dir="2700000" algn="tl">
                    <a:srgbClr val="000000">
                      <a:alpha val="43137"/>
                    </a:srgbClr>
                  </a:outerShdw>
                </a:effectLst>
              </a:rPr>
              <a:t>Water=</a:t>
            </a:r>
          </a:p>
          <a:p>
            <a:pPr marL="0" indent="0" algn="ctr">
              <a:buNone/>
            </a:pPr>
            <a:endParaRPr lang="en-US" u="sng" dirty="0" smtClean="0"/>
          </a:p>
          <a:p>
            <a:pPr marL="0" indent="0" algn="ctr">
              <a:buNone/>
            </a:pPr>
            <a:r>
              <a:rPr lang="en-US" sz="2800" dirty="0" smtClean="0"/>
              <a:t>COMPOST SUCCESS</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1190024"/>
      </p:ext>
    </p:extLst>
  </p:cSld>
  <p:clrMapOvr>
    <a:masterClrMapping/>
  </p:clrMapOvr>
  <mc:AlternateContent xmlns:mc="http://schemas.openxmlformats.org/markup-compatibility/2006" xmlns:p14="http://schemas.microsoft.com/office/powerpoint/2010/main">
    <mc:Choice Requires="p14">
      <p:transition spd="slow" p14:dur="2000" advTm="22139"/>
    </mc:Choice>
    <mc:Fallback xmlns="">
      <p:transition spd="slow" advTm="22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ltLang="en-US" dirty="0" smtClean="0"/>
              <a:t>Questions?</a:t>
            </a:r>
          </a:p>
        </p:txBody>
      </p:sp>
      <p:pic>
        <p:nvPicPr>
          <p:cNvPr id="59395" name="Picture 4" descr="IMG_351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6182" y="1898650"/>
            <a:ext cx="6414654" cy="481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9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699" y="1055688"/>
            <a:ext cx="8616373" cy="5257800"/>
          </a:xfrm>
        </p:spPr>
        <p:txBody>
          <a:bodyPr/>
          <a:lstStyle/>
          <a:p>
            <a:pPr marL="0" indent="0" eaLnBrk="1" hangingPunct="1">
              <a:buFontTx/>
              <a:buNone/>
            </a:pPr>
            <a:r>
              <a:rPr lang="en-US" altLang="en-US" dirty="0" smtClean="0">
                <a:ea typeface="Verdana" panose="020B0604030504040204" pitchFamily="34" charset="0"/>
                <a:cs typeface="Verdana" panose="020B0604030504040204" pitchFamily="34" charset="0"/>
              </a:rPr>
              <a:t>How does composting happen? </a:t>
            </a:r>
          </a:p>
          <a:p>
            <a:pPr marL="0" indent="0" eaLnBrk="1" hangingPunct="1">
              <a:buFontTx/>
              <a:buNone/>
            </a:pPr>
            <a:endParaRPr lang="en-US" altLang="en-US" dirty="0" smtClean="0">
              <a:ea typeface="Verdana" panose="020B0604030504040204" pitchFamily="34" charset="0"/>
              <a:cs typeface="Verdana" panose="020B0604030504040204" pitchFamily="34" charset="0"/>
            </a:endParaRPr>
          </a:p>
          <a:p>
            <a:pPr lvl="1" eaLnBrk="1" hangingPunct="1">
              <a:buFont typeface="Arial" panose="020B0604020202020204" pitchFamily="34" charset="0"/>
              <a:buChar char="•"/>
            </a:pPr>
            <a:r>
              <a:rPr lang="en-US" altLang="en-US" sz="2200" b="0" dirty="0" smtClean="0">
                <a:ea typeface="Verdana" panose="020B0604030504040204" pitchFamily="34" charset="0"/>
                <a:cs typeface="Verdana" panose="020B0604030504040204" pitchFamily="34" charset="0"/>
              </a:rPr>
              <a:t>Natural materials like leaves, grass, and kitchen scraps get decomposed by organisms in the soil.</a:t>
            </a:r>
          </a:p>
          <a:p>
            <a:pPr lvl="1" eaLnBrk="1" hangingPunct="1">
              <a:buFont typeface="Arial" panose="020B0604020202020204" pitchFamily="34" charset="0"/>
              <a:buChar char="•"/>
            </a:pPr>
            <a:r>
              <a:rPr lang="en-US" altLang="en-US" sz="2200" b="0" dirty="0" smtClean="0">
                <a:ea typeface="Verdana" panose="020B0604030504040204" pitchFamily="34" charset="0"/>
                <a:cs typeface="Verdana" panose="020B0604030504040204" pitchFamily="34" charset="0"/>
              </a:rPr>
              <a:t>Decompose: broken down into smaller pieces</a:t>
            </a:r>
          </a:p>
          <a:p>
            <a:pPr lvl="1" eaLnBrk="1" hangingPunct="1">
              <a:buFont typeface="Arial" panose="020B0604020202020204" pitchFamily="34" charset="0"/>
              <a:buChar char="•"/>
            </a:pPr>
            <a:r>
              <a:rPr lang="en-US" altLang="en-US" sz="2200" b="0" dirty="0" smtClean="0">
                <a:ea typeface="Verdana" panose="020B0604030504040204" pitchFamily="34" charset="0"/>
                <a:cs typeface="Verdana" panose="020B0604030504040204" pitchFamily="34" charset="0"/>
              </a:rPr>
              <a:t>Dark, rich, crumbly material that results is compost</a:t>
            </a:r>
          </a:p>
          <a:p>
            <a:pPr lvl="1" eaLnBrk="1" hangingPunct="1">
              <a:buFontTx/>
              <a:buNone/>
            </a:pPr>
            <a:endParaRPr lang="en-US" altLang="en-US" sz="2200" dirty="0" smtClean="0">
              <a:ea typeface="Verdana" panose="020B0604030504040204" pitchFamily="34" charset="0"/>
              <a:cs typeface="Verdana" panose="020B0604030504040204" pitchFamily="34" charset="0"/>
            </a:endParaRPr>
          </a:p>
          <a:p>
            <a:pPr marL="0" indent="0" eaLnBrk="1" hangingPunct="1">
              <a:spcBef>
                <a:spcPts val="0"/>
              </a:spcBef>
              <a:buFontTx/>
              <a:buNone/>
            </a:pPr>
            <a:r>
              <a:rPr lang="en-US" altLang="en-US" dirty="0" smtClean="0">
                <a:ea typeface="Verdana" panose="020B0604030504040204" pitchFamily="34" charset="0"/>
                <a:cs typeface="Verdana" panose="020B0604030504040204" pitchFamily="34" charset="0"/>
              </a:rPr>
              <a:t>What kind of organisms are involved in decomposition?</a:t>
            </a:r>
          </a:p>
          <a:p>
            <a:pPr marL="0" indent="0" eaLnBrk="1" hangingPunct="1">
              <a:buFontTx/>
              <a:buNone/>
            </a:pPr>
            <a:endParaRPr lang="en-US" altLang="en-US" dirty="0" smtClean="0">
              <a:ea typeface="Verdana" panose="020B0604030504040204" pitchFamily="34" charset="0"/>
              <a:cs typeface="Verdana" panose="020B0604030504040204" pitchFamily="34" charset="0"/>
            </a:endParaRPr>
          </a:p>
          <a:p>
            <a:pPr lvl="1" eaLnBrk="1" hangingPunct="1">
              <a:buFont typeface="Arial" panose="020B0604020202020204" pitchFamily="34" charset="0"/>
              <a:buChar char="•"/>
            </a:pPr>
            <a:r>
              <a:rPr lang="en-US" altLang="en-US" sz="2200" b="0" dirty="0" smtClean="0">
                <a:ea typeface="Verdana" panose="020B0604030504040204" pitchFamily="34" charset="0"/>
                <a:cs typeface="Verdana" panose="020B0604030504040204" pitchFamily="34" charset="0"/>
              </a:rPr>
              <a:t>Worms, insects, microorganisms </a:t>
            </a:r>
            <a:endParaRPr lang="en-US" altLang="en-US" sz="2200" b="0" dirty="0">
              <a:ea typeface="Verdana" panose="020B0604030504040204" pitchFamily="34" charset="0"/>
              <a:cs typeface="Verdana" panose="020B0604030504040204" pitchFamily="34" charset="0"/>
            </a:endParaRPr>
          </a:p>
          <a:p>
            <a:pPr marL="457200" lvl="1" indent="0" eaLnBrk="1" hangingPunct="1">
              <a:buNone/>
            </a:pPr>
            <a:r>
              <a:rPr lang="en-US" altLang="en-US" sz="2200" b="0" dirty="0" smtClean="0">
                <a:ea typeface="Verdana" panose="020B0604030504040204" pitchFamily="34" charset="0"/>
                <a:cs typeface="Verdana" panose="020B0604030504040204" pitchFamily="34" charset="0"/>
              </a:rPr>
              <a:t>   (bacteria), fungi!</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6156" y="4290724"/>
            <a:ext cx="3220027" cy="2415020"/>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256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Placeholder 3"/>
          <p:cNvSpPr>
            <a:spLocks noGrp="1"/>
          </p:cNvSpPr>
          <p:nvPr>
            <p:ph idx="1"/>
          </p:nvPr>
        </p:nvSpPr>
        <p:spPr>
          <a:xfrm>
            <a:off x="415925" y="1236663"/>
            <a:ext cx="8229600" cy="4513262"/>
          </a:xfrm>
        </p:spPr>
        <p:txBody>
          <a:bodyPr/>
          <a:lstStyle/>
          <a:p>
            <a:pPr algn="ctr">
              <a:buFontTx/>
              <a:buNone/>
              <a:defRPr/>
            </a:pPr>
            <a:r>
              <a:rPr lang="en-US" altLang="en-US" sz="4000" dirty="0" smtClean="0">
                <a:ea typeface="Verdana" panose="020B0604030504040204" pitchFamily="34" charset="0"/>
                <a:cs typeface="Verdana" panose="020B0604030504040204" pitchFamily="34" charset="0"/>
              </a:rPr>
              <a:t>Other talks in this series:</a:t>
            </a:r>
          </a:p>
          <a:p>
            <a:pPr marL="0" indent="0">
              <a:buFontTx/>
              <a:buNone/>
              <a:defRPr/>
            </a:pPr>
            <a:endParaRPr lang="en-US" altLang="en-US" sz="2400" b="0" dirty="0" smtClean="0">
              <a:ea typeface="Verdana" panose="020B0604030504040204" pitchFamily="34" charset="0"/>
              <a:cs typeface="Verdana" panose="020B0604030504040204" pitchFamily="34" charset="0"/>
            </a:endParaRPr>
          </a:p>
          <a:p>
            <a:pPr>
              <a:defRPr/>
            </a:pPr>
            <a:r>
              <a:rPr lang="en-US" altLang="en-US" sz="2800" b="0" dirty="0" smtClean="0">
                <a:ea typeface="Verdana" panose="020B0604030504040204" pitchFamily="34" charset="0"/>
                <a:cs typeface="Verdana" panose="020B0604030504040204" pitchFamily="34" charset="0"/>
              </a:rPr>
              <a:t> Starting a Community Garden</a:t>
            </a:r>
          </a:p>
          <a:p>
            <a:pPr marL="0" indent="0">
              <a:buFontTx/>
              <a:buNone/>
              <a:defRPr/>
            </a:pPr>
            <a:endParaRPr lang="en-US" altLang="en-US" sz="2800" b="0" dirty="0" smtClean="0">
              <a:ea typeface="Verdana" panose="020B0604030504040204" pitchFamily="34" charset="0"/>
              <a:cs typeface="Verdana" panose="020B0604030504040204" pitchFamily="34" charset="0"/>
            </a:endParaRPr>
          </a:p>
          <a:p>
            <a:pPr>
              <a:defRPr/>
            </a:pPr>
            <a:r>
              <a:rPr lang="en-US" altLang="en-US" sz="2800" b="0" dirty="0" smtClean="0">
                <a:ea typeface="Verdana" panose="020B0604030504040204" pitchFamily="34" charset="0"/>
                <a:cs typeface="Verdana" panose="020B0604030504040204" pitchFamily="34" charset="0"/>
              </a:rPr>
              <a:t>“Keeping Pests out of the Garden” Insect and Disease Management</a:t>
            </a:r>
          </a:p>
          <a:p>
            <a:pPr marL="114300" indent="0">
              <a:buFontTx/>
              <a:buNone/>
              <a:defRPr/>
            </a:pPr>
            <a:endParaRPr lang="en-US" altLang="en-US" sz="2800" b="0" dirty="0" smtClean="0">
              <a:ea typeface="Verdana" panose="020B0604030504040204" pitchFamily="34" charset="0"/>
              <a:cs typeface="Verdana" panose="020B0604030504040204" pitchFamily="34" charset="0"/>
            </a:endParaRPr>
          </a:p>
          <a:p>
            <a:pPr>
              <a:defRPr/>
            </a:pPr>
            <a:r>
              <a:rPr lang="en-US" altLang="en-US" sz="2800" b="0" dirty="0" smtClean="0">
                <a:ea typeface="Verdana" panose="020B0604030504040204" pitchFamily="34" charset="0"/>
                <a:cs typeface="Verdana" panose="020B0604030504040204" pitchFamily="34" charset="0"/>
              </a:rPr>
              <a:t>Harvesting and Food Safety in the Community Garden</a:t>
            </a:r>
            <a:endParaRPr lang="en-US" alt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9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dirty="0" smtClean="0"/>
              <a:t>Authors</a:t>
            </a:r>
          </a:p>
        </p:txBody>
      </p:sp>
      <p:sp>
        <p:nvSpPr>
          <p:cNvPr id="64515" name="Content Placeholder 2"/>
          <p:cNvSpPr>
            <a:spLocks noGrp="1"/>
          </p:cNvSpPr>
          <p:nvPr>
            <p:ph idx="1"/>
          </p:nvPr>
        </p:nvSpPr>
        <p:spPr>
          <a:xfrm>
            <a:off x="1655763" y="2212975"/>
            <a:ext cx="5832475" cy="4114800"/>
          </a:xfrm>
        </p:spPr>
        <p:txBody>
          <a:bodyPr/>
          <a:lstStyle/>
          <a:p>
            <a:pPr eaLnBrk="1" hangingPunct="1"/>
            <a:r>
              <a:rPr lang="en-US" altLang="en-US" sz="2800" b="0" dirty="0" smtClean="0"/>
              <a:t>Madeline Flahive DiNardo</a:t>
            </a:r>
          </a:p>
          <a:p>
            <a:pPr eaLnBrk="1" hangingPunct="1"/>
            <a:r>
              <a:rPr lang="en-US" altLang="en-US" sz="2800" b="0" dirty="0" smtClean="0"/>
              <a:t>Diane Larson</a:t>
            </a:r>
          </a:p>
          <a:p>
            <a:pPr eaLnBrk="1" hangingPunct="1"/>
            <a:r>
              <a:rPr lang="en-US" altLang="en-US" sz="2800" b="0" dirty="0" smtClean="0"/>
              <a:t>Rebecca Magron</a:t>
            </a:r>
          </a:p>
          <a:p>
            <a:pPr eaLnBrk="1" hangingPunct="1"/>
            <a:r>
              <a:rPr lang="en-US" altLang="en-US" sz="2800" b="0" dirty="0" smtClean="0"/>
              <a:t>Jan Zientek</a:t>
            </a:r>
          </a:p>
          <a:p>
            <a:pPr eaLnBrk="1" hangingPunct="1"/>
            <a:r>
              <a:rPr lang="en-US" altLang="en-US" sz="2800" b="0" dirty="0" smtClean="0"/>
              <a:t>Michele Bakacs</a:t>
            </a:r>
          </a:p>
          <a:p>
            <a:pPr eaLnBrk="1" hangingPunct="1"/>
            <a:r>
              <a:rPr lang="en-US" altLang="en-US" sz="2800" b="0" dirty="0" smtClean="0"/>
              <a:t>Meredith Melendez</a:t>
            </a:r>
          </a:p>
          <a:p>
            <a:endParaRPr lang="en-US" altLang="en-US" b="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76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a:xfrm>
            <a:off x="533400" y="1676400"/>
            <a:ext cx="8004175" cy="4495800"/>
          </a:xfrm>
        </p:spPr>
        <p:txBody>
          <a:bodyPr/>
          <a:lstStyle/>
          <a:p>
            <a:pPr algn="ctr">
              <a:buFontTx/>
              <a:buNone/>
            </a:pPr>
            <a:r>
              <a:rPr lang="en-US" altLang="en-US" sz="2000" dirty="0" smtClean="0">
                <a:ea typeface="Verdana" panose="020B0604030504040204" pitchFamily="34" charset="0"/>
                <a:cs typeface="Verdana" panose="020B0604030504040204" pitchFamily="34" charset="0"/>
              </a:rPr>
              <a:t>CREDITS</a:t>
            </a:r>
          </a:p>
          <a:p>
            <a:pPr>
              <a:buFontTx/>
              <a:buNone/>
            </a:pPr>
            <a:r>
              <a:rPr lang="en-US" altLang="en-US" sz="2000" b="0" dirty="0" smtClean="0">
                <a:ea typeface="Verdana" panose="020B0604030504040204" pitchFamily="34" charset="0"/>
                <a:cs typeface="Verdana" panose="020B0604030504040204" pitchFamily="34" charset="0"/>
              </a:rPr>
              <a:t>Northeast Regional Agricultural Engineering Service. 1991. Composting to Reduce the Waste Stream: A Guide to Small Scale Food and Yard Waste Composting. NARES-43.</a:t>
            </a:r>
          </a:p>
          <a:p>
            <a:pPr algn="ctr">
              <a:buFontTx/>
              <a:buNone/>
            </a:pPr>
            <a:endParaRPr lang="en-US" altLang="en-US" sz="2000" dirty="0" smtClean="0">
              <a:ea typeface="Verdana" panose="020B0604030504040204" pitchFamily="34" charset="0"/>
              <a:cs typeface="Verdana" panose="020B0604030504040204" pitchFamily="34" charset="0"/>
            </a:endParaRPr>
          </a:p>
          <a:p>
            <a:pPr algn="ctr">
              <a:buFontTx/>
              <a:buNone/>
            </a:pPr>
            <a:r>
              <a:rPr lang="en-US" altLang="en-US" sz="2000" dirty="0" smtClean="0">
                <a:ea typeface="Verdana" panose="020B0604030504040204" pitchFamily="34" charset="0"/>
                <a:cs typeface="Verdana" panose="020B0604030504040204" pitchFamily="34" charset="0"/>
              </a:rPr>
              <a:t>PHOTO CREDITS</a:t>
            </a:r>
          </a:p>
          <a:p>
            <a:pPr algn="ctr">
              <a:buFontTx/>
              <a:buNone/>
            </a:pPr>
            <a:r>
              <a:rPr lang="en-US" altLang="en-US" sz="2000" b="0" dirty="0" smtClean="0">
                <a:ea typeface="Verdana" panose="020B0604030504040204" pitchFamily="34" charset="0"/>
                <a:cs typeface="Verdana" panose="020B0604030504040204" pitchFamily="34" charset="0"/>
              </a:rPr>
              <a:t>Michele Bakacs</a:t>
            </a:r>
          </a:p>
          <a:p>
            <a:pPr algn="ctr">
              <a:buFontTx/>
              <a:buNone/>
            </a:pPr>
            <a:endParaRPr lang="en-US" altLang="en-US" sz="2000" b="0" dirty="0" smtClean="0">
              <a:ea typeface="Verdana" panose="020B0604030504040204" pitchFamily="34" charset="0"/>
              <a:cs typeface="Verdana" panose="020B0604030504040204" pitchFamily="34" charset="0"/>
            </a:endParaRPr>
          </a:p>
          <a:p>
            <a:pPr algn="ctr">
              <a:buFontTx/>
              <a:buNone/>
            </a:pPr>
            <a:r>
              <a:rPr lang="en-US" altLang="en-US" sz="2000" b="0" dirty="0" smtClean="0">
                <a:ea typeface="Verdana" panose="020B0604030504040204" pitchFamily="34" charset="0"/>
                <a:cs typeface="Verdana" panose="020B0604030504040204" pitchFamily="34" charset="0"/>
              </a:rPr>
              <a:t>Joseph Gyurian, Horticultural Consultant, Rutgers NJAES Cooperative Extension of Somerset County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48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9"/>
          <p:cNvSpPr>
            <a:spLocks noGrp="1"/>
          </p:cNvSpPr>
          <p:nvPr>
            <p:ph type="title"/>
          </p:nvPr>
        </p:nvSpPr>
        <p:spPr/>
        <p:txBody>
          <a:bodyPr/>
          <a:lstStyle/>
          <a:p>
            <a:r>
              <a:rPr lang="en-US" altLang="en-US" dirty="0" smtClean="0"/>
              <a:t>Rutgers Cooperative Extension</a:t>
            </a:r>
          </a:p>
        </p:txBody>
      </p:sp>
      <p:pic>
        <p:nvPicPr>
          <p:cNvPr id="65539" name="Picture Placeholder 6"/>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012825" y="2078038"/>
            <a:ext cx="2927350" cy="4513262"/>
          </a:xfrm>
        </p:spPr>
      </p:pic>
      <p:sp>
        <p:nvSpPr>
          <p:cNvPr id="65540" name="Content Placeholder 10"/>
          <p:cNvSpPr>
            <a:spLocks noGrp="1"/>
          </p:cNvSpPr>
          <p:nvPr>
            <p:ph sz="half" idx="2"/>
          </p:nvPr>
        </p:nvSpPr>
        <p:spPr>
          <a:xfrm>
            <a:off x="4254500" y="2344738"/>
            <a:ext cx="4038600" cy="4513262"/>
          </a:xfrm>
        </p:spPr>
        <p:txBody>
          <a:bodyPr/>
          <a:lstStyle/>
          <a:p>
            <a:r>
              <a:rPr lang="en-US" altLang="en-US" sz="1600" dirty="0" smtClean="0"/>
              <a:t>Rutgers Cooperative Extension is an equal opportunity program provider and employer. Contact your local Extension Office for information regarding special needs or accommodations. Contact the State Extension Director's Office if you have concerns related to discrimination, 848-932-3584.</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54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dirty="0" smtClean="0"/>
              <a:t>Rutgers Master Gardeners</a:t>
            </a:r>
          </a:p>
        </p:txBody>
      </p:sp>
      <p:sp>
        <p:nvSpPr>
          <p:cNvPr id="67587" name="Text Placeholder 2"/>
          <p:cNvSpPr>
            <a:spLocks noGrp="1"/>
          </p:cNvSpPr>
          <p:nvPr>
            <p:ph idx="1"/>
          </p:nvPr>
        </p:nvSpPr>
        <p:spPr>
          <a:xfrm>
            <a:off x="1016000" y="1978025"/>
            <a:ext cx="7518400" cy="4513263"/>
          </a:xfrm>
        </p:spPr>
        <p:txBody>
          <a:bodyPr/>
          <a:lstStyle/>
          <a:p>
            <a:r>
              <a:rPr lang="en-US" altLang="en-US" sz="2800" dirty="0" smtClean="0"/>
              <a:t>For more information contact your county Rutgers Cooperative Extension office.</a:t>
            </a:r>
          </a:p>
          <a:p>
            <a:pPr>
              <a:buFontTx/>
              <a:buNone/>
            </a:pPr>
            <a:endParaRPr lang="en-US" altLang="en-US" sz="2800" dirty="0" smtClean="0"/>
          </a:p>
          <a:p>
            <a:r>
              <a:rPr lang="en-US" altLang="en-US" sz="2800" dirty="0" smtClean="0"/>
              <a:t>www.njaes.rutgers.edu</a:t>
            </a:r>
          </a:p>
        </p:txBody>
      </p:sp>
      <p:pic>
        <p:nvPicPr>
          <p:cNvPr id="67588" name="Picture 6" descr="RCE MG circle logo.T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838" y="1139825"/>
            <a:ext cx="7461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7224" y="4800600"/>
            <a:ext cx="3681984" cy="1600200"/>
          </a:xfrm>
          <a:prstGeom prst="rect">
            <a:avLst/>
          </a:prstGeom>
        </p:spPr>
      </p:pic>
    </p:spTree>
  </p:cSld>
  <p:clrMapOvr>
    <a:masterClrMapping/>
  </p:clrMapOvr>
  <p:transition advTm="385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nrcs.usda.gov/Internet/FSE_MEDIA/nrcs142p2_0498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61463" cy="68738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0243" name="TextBox 5"/>
          <p:cNvSpPr txBox="1">
            <a:spLocks noChangeArrowheads="1"/>
          </p:cNvSpPr>
          <p:nvPr/>
        </p:nvSpPr>
        <p:spPr bwMode="auto">
          <a:xfrm>
            <a:off x="7332663" y="6535738"/>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b="1">
                <a:solidFill>
                  <a:schemeClr val="tx2"/>
                </a:solidFill>
                <a:latin typeface="Verdana" panose="020B0604030504040204" pitchFamily="34" charset="0"/>
              </a:defRPr>
            </a:lvl1pPr>
            <a:lvl2pPr marL="742950" indent="-285750">
              <a:spcBef>
                <a:spcPct val="20000"/>
              </a:spcBef>
              <a:buChar char="–"/>
              <a:defRPr sz="2000" b="1">
                <a:solidFill>
                  <a:schemeClr val="tx2"/>
                </a:solidFill>
                <a:latin typeface="Verdana" panose="020B0604030504040204" pitchFamily="34" charset="0"/>
              </a:defRPr>
            </a:lvl2pPr>
            <a:lvl3pPr marL="1143000" indent="-228600">
              <a:spcBef>
                <a:spcPct val="20000"/>
              </a:spcBef>
              <a:buChar char="•"/>
              <a:defRPr b="1">
                <a:solidFill>
                  <a:schemeClr val="tx2"/>
                </a:solidFill>
                <a:latin typeface="Verdana" panose="020B0604030504040204" pitchFamily="34" charset="0"/>
              </a:defRPr>
            </a:lvl3pPr>
            <a:lvl4pPr marL="1600200" indent="-228600">
              <a:spcBef>
                <a:spcPct val="20000"/>
              </a:spcBef>
              <a:buChar char="–"/>
              <a:defRPr sz="1600" b="1">
                <a:solidFill>
                  <a:schemeClr val="tx2"/>
                </a:solidFill>
                <a:latin typeface="Verdana" panose="020B0604030504040204" pitchFamily="34" charset="0"/>
              </a:defRPr>
            </a:lvl4pPr>
            <a:lvl5pPr marL="2057400" indent="-228600">
              <a:spcBef>
                <a:spcPct val="20000"/>
              </a:spcBef>
              <a:buChar char="»"/>
              <a:defRPr sz="1400" b="1">
                <a:solidFill>
                  <a:schemeClr val="tx2"/>
                </a:solidFill>
                <a:latin typeface="Verdana" panose="020B0604030504040204" pitchFamily="34" charset="0"/>
              </a:defRPr>
            </a:lvl5pPr>
            <a:lvl6pPr marL="2514600" indent="-228600" eaLnBrk="0" fontAlgn="base" hangingPunct="0">
              <a:spcBef>
                <a:spcPct val="20000"/>
              </a:spcBef>
              <a:spcAft>
                <a:spcPct val="0"/>
              </a:spcAft>
              <a:buChar char="»"/>
              <a:defRPr sz="1400" b="1">
                <a:solidFill>
                  <a:schemeClr val="tx2"/>
                </a:solidFill>
                <a:latin typeface="Verdana" panose="020B0604030504040204" pitchFamily="34" charset="0"/>
              </a:defRPr>
            </a:lvl6pPr>
            <a:lvl7pPr marL="2971800" indent="-228600" eaLnBrk="0" fontAlgn="base" hangingPunct="0">
              <a:spcBef>
                <a:spcPct val="20000"/>
              </a:spcBef>
              <a:spcAft>
                <a:spcPct val="0"/>
              </a:spcAft>
              <a:buChar char="»"/>
              <a:defRPr sz="1400" b="1">
                <a:solidFill>
                  <a:schemeClr val="tx2"/>
                </a:solidFill>
                <a:latin typeface="Verdana" panose="020B0604030504040204" pitchFamily="34" charset="0"/>
              </a:defRPr>
            </a:lvl7pPr>
            <a:lvl8pPr marL="3429000" indent="-228600" eaLnBrk="0" fontAlgn="base" hangingPunct="0">
              <a:spcBef>
                <a:spcPct val="20000"/>
              </a:spcBef>
              <a:spcAft>
                <a:spcPct val="0"/>
              </a:spcAft>
              <a:buChar char="»"/>
              <a:defRPr sz="1400" b="1">
                <a:solidFill>
                  <a:schemeClr val="tx2"/>
                </a:solidFill>
                <a:latin typeface="Verdana" panose="020B0604030504040204" pitchFamily="34" charset="0"/>
              </a:defRPr>
            </a:lvl8pPr>
            <a:lvl9pPr marL="3886200" indent="-228600" eaLnBrk="0" fontAlgn="base" hangingPunct="0">
              <a:spcBef>
                <a:spcPct val="20000"/>
              </a:spcBef>
              <a:spcAft>
                <a:spcPct val="0"/>
              </a:spcAft>
              <a:buChar char="»"/>
              <a:defRPr sz="1400" b="1">
                <a:solidFill>
                  <a:schemeClr val="tx2"/>
                </a:solidFill>
                <a:latin typeface="Verdana" panose="020B0604030504040204" pitchFamily="34" charset="0"/>
              </a:defRPr>
            </a:lvl9pPr>
          </a:lstStyle>
          <a:p>
            <a:pPr algn="r" eaLnBrk="1" hangingPunct="1">
              <a:spcBef>
                <a:spcPct val="0"/>
              </a:spcBef>
              <a:buFontTx/>
              <a:buNone/>
            </a:pPr>
            <a:r>
              <a:rPr lang="en-US" altLang="en-US" sz="1600" b="0" dirty="0">
                <a:solidFill>
                  <a:schemeClr val="tx1"/>
                </a:solidFill>
                <a:latin typeface="Arial" panose="020B0604020202020204" pitchFamily="34" charset="0"/>
              </a:rPr>
              <a:t>Source: USDA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583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07675" y="1807575"/>
            <a:ext cx="9157998" cy="3122144"/>
          </a:xfrm>
        </p:spPr>
        <p:txBody>
          <a:bodyPr/>
          <a:lstStyle/>
          <a:p>
            <a:pPr>
              <a:defRPr/>
            </a:pPr>
            <a:r>
              <a:rPr lang="en-US" sz="2400" b="0" dirty="0" smtClean="0">
                <a:ea typeface="Verdana" panose="020B0604030504040204" pitchFamily="34" charset="0"/>
                <a:cs typeface="Verdana" panose="020B0604030504040204" pitchFamily="34" charset="0"/>
              </a:rPr>
              <a:t>Improves soil structure (workability of the soil) by providing organic matter to the soil.</a:t>
            </a:r>
          </a:p>
          <a:p>
            <a:pPr>
              <a:defRPr/>
            </a:pPr>
            <a:r>
              <a:rPr lang="en-US" sz="2400" b="0" dirty="0" smtClean="0">
                <a:ea typeface="Verdana" panose="020B0604030504040204" pitchFamily="34" charset="0"/>
                <a:cs typeface="Verdana" panose="020B0604030504040204" pitchFamily="34" charset="0"/>
              </a:rPr>
              <a:t>Increases aeration </a:t>
            </a:r>
          </a:p>
          <a:p>
            <a:pPr>
              <a:defRPr/>
            </a:pPr>
            <a:r>
              <a:rPr lang="en-US" sz="2400" b="0" dirty="0" smtClean="0">
                <a:ea typeface="Verdana" panose="020B0604030504040204" pitchFamily="34" charset="0"/>
                <a:cs typeface="Verdana" panose="020B0604030504040204" pitchFamily="34" charset="0"/>
              </a:rPr>
              <a:t>Stimulated healthy root development</a:t>
            </a:r>
            <a:endParaRPr lang="en-US" sz="2400" b="0" dirty="0">
              <a:ea typeface="Verdana" panose="020B0604030504040204" pitchFamily="34" charset="0"/>
              <a:cs typeface="Verdana" panose="020B0604030504040204" pitchFamily="34" charset="0"/>
            </a:endParaRPr>
          </a:p>
          <a:p>
            <a:pPr>
              <a:defRPr/>
            </a:pPr>
            <a:r>
              <a:rPr lang="en-US" sz="2400" b="0" dirty="0" smtClean="0">
                <a:ea typeface="Verdana" panose="020B0604030504040204" pitchFamily="34" charset="0"/>
                <a:cs typeface="Verdana" panose="020B0604030504040204" pitchFamily="34" charset="0"/>
              </a:rPr>
              <a:t>Increases water drainage</a:t>
            </a:r>
          </a:p>
          <a:p>
            <a:pPr>
              <a:defRPr/>
            </a:pPr>
            <a:r>
              <a:rPr lang="en-US" sz="2400" b="0" dirty="0" smtClean="0">
                <a:ea typeface="Verdana" panose="020B0604030504040204" pitchFamily="34" charset="0"/>
                <a:cs typeface="Verdana" panose="020B0604030504040204" pitchFamily="34" charset="0"/>
              </a:rPr>
              <a:t>Increases water holding capacity (moisture retention)</a:t>
            </a:r>
          </a:p>
          <a:p>
            <a:pPr>
              <a:defRPr/>
            </a:pPr>
            <a:r>
              <a:rPr lang="en-US" sz="2400" b="0" dirty="0" smtClean="0">
                <a:ea typeface="Verdana" panose="020B0604030504040204" pitchFamily="34" charset="0"/>
                <a:cs typeface="Verdana" panose="020B0604030504040204" pitchFamily="34" charset="0"/>
              </a:rPr>
              <a:t>Promotes beneficial soil microbes (biology)</a:t>
            </a:r>
            <a:endParaRPr lang="en-US" sz="2400" dirty="0" smtClean="0">
              <a:ea typeface="Verdana" panose="020B0604030504040204" pitchFamily="34" charset="0"/>
              <a:cs typeface="Verdana" panose="020B0604030504040204" pitchFamily="34" charset="0"/>
            </a:endParaRPr>
          </a:p>
        </p:txBody>
      </p:sp>
      <p:sp>
        <p:nvSpPr>
          <p:cNvPr id="3" name="Content Placeholder 2"/>
          <p:cNvSpPr txBox="1">
            <a:spLocks/>
          </p:cNvSpPr>
          <p:nvPr/>
        </p:nvSpPr>
        <p:spPr bwMode="auto">
          <a:xfrm>
            <a:off x="0" y="1045575"/>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200" b="1">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2"/>
                </a:solidFill>
                <a:latin typeface="+mn-lt"/>
              </a:defRPr>
            </a:lvl2pPr>
            <a:lvl3pPr marL="1143000" indent="-228600" algn="l" rtl="0" eaLnBrk="0" fontAlgn="base" hangingPunct="0">
              <a:spcBef>
                <a:spcPct val="20000"/>
              </a:spcBef>
              <a:spcAft>
                <a:spcPct val="0"/>
              </a:spcAft>
              <a:buChar char="•"/>
              <a:defRPr b="1">
                <a:solidFill>
                  <a:schemeClr val="tx2"/>
                </a:solidFill>
                <a:latin typeface="+mn-lt"/>
              </a:defRPr>
            </a:lvl3pPr>
            <a:lvl4pPr marL="1600200" indent="-228600" algn="l" rtl="0" eaLnBrk="0" fontAlgn="base" hangingPunct="0">
              <a:spcBef>
                <a:spcPct val="20000"/>
              </a:spcBef>
              <a:spcAft>
                <a:spcPct val="0"/>
              </a:spcAft>
              <a:buChar char="–"/>
              <a:defRPr sz="1600" b="1">
                <a:solidFill>
                  <a:schemeClr val="tx2"/>
                </a:solidFill>
                <a:latin typeface="+mn-lt"/>
              </a:defRPr>
            </a:lvl4pPr>
            <a:lvl5pPr marL="2057400" indent="-228600" algn="l" rtl="0" eaLnBrk="0" fontAlgn="base" hangingPunct="0">
              <a:spcBef>
                <a:spcPct val="20000"/>
              </a:spcBef>
              <a:spcAft>
                <a:spcPct val="0"/>
              </a:spcAft>
              <a:buChar char="»"/>
              <a:defRPr sz="1400" b="1">
                <a:solidFill>
                  <a:schemeClr val="tx2"/>
                </a:solidFill>
                <a:latin typeface="+mn-lt"/>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a:lstStyle>
          <a:p>
            <a:pPr marL="0" indent="0" algn="ctr">
              <a:buFontTx/>
              <a:buNone/>
              <a:defRPr/>
            </a:pPr>
            <a:r>
              <a:rPr lang="en-US" sz="2400" kern="0" dirty="0" smtClean="0">
                <a:ea typeface="Verdana" panose="020B0604030504040204" pitchFamily="34" charset="0"/>
                <a:cs typeface="Verdana" panose="020B0604030504040204" pitchFamily="34" charset="0"/>
              </a:rPr>
              <a:t>What are some of the benefits of using compost?</a:t>
            </a:r>
          </a:p>
          <a:p>
            <a:pPr marL="0" indent="0" algn="ctr">
              <a:buFontTx/>
              <a:buNone/>
              <a:defRPr/>
            </a:pPr>
            <a:endParaRPr lang="en-US" sz="2400" kern="0" dirty="0" smtClean="0">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35980" b="28403"/>
          <a:stretch/>
        </p:blipFill>
        <p:spPr>
          <a:xfrm>
            <a:off x="0" y="5060514"/>
            <a:ext cx="9144000" cy="1797485"/>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94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342900" y="1783471"/>
            <a:ext cx="5143500" cy="4279900"/>
          </a:xfrm>
        </p:spPr>
        <p:txBody>
          <a:bodyPr/>
          <a:lstStyle/>
          <a:p>
            <a:pPr eaLnBrk="1" hangingPunct="1"/>
            <a:r>
              <a:rPr lang="en-US" altLang="en-US" sz="2400" b="0" dirty="0" smtClean="0">
                <a:ea typeface="Verdana" panose="020B0604030504040204" pitchFamily="34" charset="0"/>
                <a:cs typeface="Verdana" panose="020B0604030504040204" pitchFamily="34" charset="0"/>
              </a:rPr>
              <a:t>Controls soil acidity (pH)</a:t>
            </a:r>
          </a:p>
          <a:p>
            <a:pPr eaLnBrk="1" hangingPunct="1"/>
            <a:r>
              <a:rPr lang="en-US" altLang="en-US" sz="2400" b="0" dirty="0" smtClean="0">
                <a:ea typeface="Verdana" panose="020B0604030504040204" pitchFamily="34" charset="0"/>
                <a:cs typeface="Verdana" panose="020B0604030504040204" pitchFamily="34" charset="0"/>
              </a:rPr>
              <a:t>Supports sustainable gardening and landscaping</a:t>
            </a:r>
          </a:p>
          <a:p>
            <a:pPr eaLnBrk="1" hangingPunct="1"/>
            <a:r>
              <a:rPr lang="en-US" altLang="en-US" sz="2400" b="0" dirty="0" smtClean="0">
                <a:ea typeface="Verdana" panose="020B0604030504040204" pitchFamily="34" charset="0"/>
                <a:cs typeface="Verdana" panose="020B0604030504040204" pitchFamily="34" charset="0"/>
              </a:rPr>
              <a:t>Reduces our exposure to lead in the soil</a:t>
            </a:r>
          </a:p>
          <a:p>
            <a:pPr eaLnBrk="1" hangingPunct="1"/>
            <a:r>
              <a:rPr lang="en-US" altLang="en-US" sz="2400" b="0" dirty="0">
                <a:ea typeface="Verdana" panose="020B0604030504040204" pitchFamily="34" charset="0"/>
                <a:cs typeface="Verdana" panose="020B0604030504040204" pitchFamily="34" charset="0"/>
              </a:rPr>
              <a:t>Saves money </a:t>
            </a:r>
          </a:p>
          <a:p>
            <a:pPr eaLnBrk="1" hangingPunct="1"/>
            <a:r>
              <a:rPr lang="en-US" altLang="en-US" sz="2400" b="0" dirty="0" smtClean="0">
                <a:ea typeface="Verdana" panose="020B0604030504040204" pitchFamily="34" charset="0"/>
                <a:cs typeface="Verdana" panose="020B0604030504040204" pitchFamily="34" charset="0"/>
              </a:rPr>
              <a:t>Reduces garbage in landfills</a:t>
            </a:r>
          </a:p>
          <a:p>
            <a:pPr eaLnBrk="1" hangingPunct="1"/>
            <a:endParaRPr lang="en-US" altLang="en-US" sz="2400" dirty="0" smtClean="0">
              <a:ea typeface="Verdana" panose="020B0604030504040204" pitchFamily="34" charset="0"/>
              <a:cs typeface="Verdana" panose="020B0604030504040204" pitchFamily="34" charset="0"/>
            </a:endParaRPr>
          </a:p>
        </p:txBody>
      </p:sp>
      <p:pic>
        <p:nvPicPr>
          <p:cNvPr id="1433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807575"/>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t="35980" b="28403"/>
          <a:stretch/>
        </p:blipFill>
        <p:spPr>
          <a:xfrm>
            <a:off x="0" y="5060514"/>
            <a:ext cx="9144000" cy="1797485"/>
          </a:xfrm>
          <a:prstGeom prst="rect">
            <a:avLst/>
          </a:prstGeom>
        </p:spPr>
      </p:pic>
      <p:sp>
        <p:nvSpPr>
          <p:cNvPr id="7" name="Content Placeholder 2"/>
          <p:cNvSpPr txBox="1">
            <a:spLocks/>
          </p:cNvSpPr>
          <p:nvPr/>
        </p:nvSpPr>
        <p:spPr bwMode="auto">
          <a:xfrm>
            <a:off x="0" y="1045575"/>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200" b="1">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2"/>
                </a:solidFill>
                <a:latin typeface="+mn-lt"/>
              </a:defRPr>
            </a:lvl2pPr>
            <a:lvl3pPr marL="1143000" indent="-228600" algn="l" rtl="0" eaLnBrk="0" fontAlgn="base" hangingPunct="0">
              <a:spcBef>
                <a:spcPct val="20000"/>
              </a:spcBef>
              <a:spcAft>
                <a:spcPct val="0"/>
              </a:spcAft>
              <a:buChar char="•"/>
              <a:defRPr b="1">
                <a:solidFill>
                  <a:schemeClr val="tx2"/>
                </a:solidFill>
                <a:latin typeface="+mn-lt"/>
              </a:defRPr>
            </a:lvl3pPr>
            <a:lvl4pPr marL="1600200" indent="-228600" algn="l" rtl="0" eaLnBrk="0" fontAlgn="base" hangingPunct="0">
              <a:spcBef>
                <a:spcPct val="20000"/>
              </a:spcBef>
              <a:spcAft>
                <a:spcPct val="0"/>
              </a:spcAft>
              <a:buChar char="–"/>
              <a:defRPr sz="1600" b="1">
                <a:solidFill>
                  <a:schemeClr val="tx2"/>
                </a:solidFill>
                <a:latin typeface="+mn-lt"/>
              </a:defRPr>
            </a:lvl4pPr>
            <a:lvl5pPr marL="2057400" indent="-228600" algn="l" rtl="0" eaLnBrk="0" fontAlgn="base" hangingPunct="0">
              <a:spcBef>
                <a:spcPct val="20000"/>
              </a:spcBef>
              <a:spcAft>
                <a:spcPct val="0"/>
              </a:spcAft>
              <a:buChar char="»"/>
              <a:defRPr sz="1400" b="1">
                <a:solidFill>
                  <a:schemeClr val="tx2"/>
                </a:solidFill>
                <a:latin typeface="+mn-lt"/>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a:lstStyle>
          <a:p>
            <a:pPr marL="0" indent="0" algn="ctr">
              <a:buFontTx/>
              <a:buNone/>
              <a:defRPr/>
            </a:pPr>
            <a:r>
              <a:rPr lang="en-US" sz="2400" kern="0" dirty="0" smtClean="0">
                <a:ea typeface="Verdana" panose="020B0604030504040204" pitchFamily="34" charset="0"/>
                <a:cs typeface="Verdana" panose="020B0604030504040204" pitchFamily="34" charset="0"/>
              </a:rPr>
              <a:t>What are some of the benefits of using compost?</a:t>
            </a:r>
          </a:p>
          <a:p>
            <a:pPr marL="0" indent="0" algn="ctr">
              <a:buFontTx/>
              <a:buNone/>
              <a:defRPr/>
            </a:pPr>
            <a:endParaRPr lang="en-US" sz="2400" kern="0" dirty="0" smtClean="0">
              <a:ea typeface="Verdana" panose="020B0604030504040204" pitchFamily="34" charset="0"/>
              <a:cs typeface="Verdan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slow" advTm="720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www.epa.gov/sites/production/files/2015-09/smm_graphic_msw_generation_rates.jpg"/>
          <p:cNvPicPr>
            <a:picLocks noChangeAspect="1" noChangeArrowheads="1"/>
          </p:cNvPicPr>
          <p:nvPr/>
        </p:nvPicPr>
        <p:blipFill>
          <a:blip r:embed="rId5">
            <a:extLst>
              <a:ext uri="{28A0092B-C50C-407E-A947-70E740481C1C}">
                <a14:useLocalDpi xmlns:a14="http://schemas.microsoft.com/office/drawing/2010/main" val="0"/>
              </a:ext>
            </a:extLst>
          </a:blip>
          <a:srcRect t="1753" b="48901"/>
          <a:stretch>
            <a:fillRect/>
          </a:stretch>
        </p:blipFill>
        <p:spPr bwMode="auto">
          <a:xfrm>
            <a:off x="1106488" y="1016000"/>
            <a:ext cx="6804025"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915988" y="5943600"/>
            <a:ext cx="762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b="1">
                <a:solidFill>
                  <a:schemeClr val="tx2"/>
                </a:solidFill>
                <a:latin typeface="Verdana" panose="020B0604030504040204" pitchFamily="34" charset="0"/>
              </a:defRPr>
            </a:lvl1pPr>
            <a:lvl2pPr marL="742950" indent="-285750">
              <a:spcBef>
                <a:spcPct val="20000"/>
              </a:spcBef>
              <a:buChar char="–"/>
              <a:defRPr sz="2000" b="1">
                <a:solidFill>
                  <a:schemeClr val="tx2"/>
                </a:solidFill>
                <a:latin typeface="Verdana" panose="020B0604030504040204" pitchFamily="34" charset="0"/>
              </a:defRPr>
            </a:lvl2pPr>
            <a:lvl3pPr marL="1143000" indent="-228600">
              <a:spcBef>
                <a:spcPct val="20000"/>
              </a:spcBef>
              <a:buChar char="•"/>
              <a:defRPr b="1">
                <a:solidFill>
                  <a:schemeClr val="tx2"/>
                </a:solidFill>
                <a:latin typeface="Verdana" panose="020B0604030504040204" pitchFamily="34" charset="0"/>
              </a:defRPr>
            </a:lvl3pPr>
            <a:lvl4pPr marL="1600200" indent="-228600">
              <a:spcBef>
                <a:spcPct val="20000"/>
              </a:spcBef>
              <a:buChar char="–"/>
              <a:defRPr sz="1600" b="1">
                <a:solidFill>
                  <a:schemeClr val="tx2"/>
                </a:solidFill>
                <a:latin typeface="Verdana" panose="020B0604030504040204" pitchFamily="34" charset="0"/>
              </a:defRPr>
            </a:lvl4pPr>
            <a:lvl5pPr marL="2057400" indent="-228600">
              <a:spcBef>
                <a:spcPct val="20000"/>
              </a:spcBef>
              <a:buChar char="»"/>
              <a:defRPr sz="1400" b="1">
                <a:solidFill>
                  <a:schemeClr val="tx2"/>
                </a:solidFill>
                <a:latin typeface="Verdana" panose="020B0604030504040204" pitchFamily="34" charset="0"/>
              </a:defRPr>
            </a:lvl5pPr>
            <a:lvl6pPr marL="2514600" indent="-228600" eaLnBrk="0" fontAlgn="base" hangingPunct="0">
              <a:spcBef>
                <a:spcPct val="20000"/>
              </a:spcBef>
              <a:spcAft>
                <a:spcPct val="0"/>
              </a:spcAft>
              <a:buChar char="»"/>
              <a:defRPr sz="1400" b="1">
                <a:solidFill>
                  <a:schemeClr val="tx2"/>
                </a:solidFill>
                <a:latin typeface="Verdana" panose="020B0604030504040204" pitchFamily="34" charset="0"/>
              </a:defRPr>
            </a:lvl6pPr>
            <a:lvl7pPr marL="2971800" indent="-228600" eaLnBrk="0" fontAlgn="base" hangingPunct="0">
              <a:spcBef>
                <a:spcPct val="20000"/>
              </a:spcBef>
              <a:spcAft>
                <a:spcPct val="0"/>
              </a:spcAft>
              <a:buChar char="»"/>
              <a:defRPr sz="1400" b="1">
                <a:solidFill>
                  <a:schemeClr val="tx2"/>
                </a:solidFill>
                <a:latin typeface="Verdana" panose="020B0604030504040204" pitchFamily="34" charset="0"/>
              </a:defRPr>
            </a:lvl7pPr>
            <a:lvl8pPr marL="3429000" indent="-228600" eaLnBrk="0" fontAlgn="base" hangingPunct="0">
              <a:spcBef>
                <a:spcPct val="20000"/>
              </a:spcBef>
              <a:spcAft>
                <a:spcPct val="0"/>
              </a:spcAft>
              <a:buChar char="»"/>
              <a:defRPr sz="1400" b="1">
                <a:solidFill>
                  <a:schemeClr val="tx2"/>
                </a:solidFill>
                <a:latin typeface="Verdana" panose="020B0604030504040204" pitchFamily="34" charset="0"/>
              </a:defRPr>
            </a:lvl8pPr>
            <a:lvl9pPr marL="3886200" indent="-228600" eaLnBrk="0" fontAlgn="base" hangingPunct="0">
              <a:spcBef>
                <a:spcPct val="20000"/>
              </a:spcBef>
              <a:spcAft>
                <a:spcPct val="0"/>
              </a:spcAft>
              <a:buChar char="»"/>
              <a:defRPr sz="1400" b="1">
                <a:solidFill>
                  <a:schemeClr val="tx2"/>
                </a:solidFill>
                <a:latin typeface="Verdana" panose="020B0604030504040204" pitchFamily="34" charset="0"/>
              </a:defRPr>
            </a:lvl9pPr>
          </a:lstStyle>
          <a:p>
            <a:pPr eaLnBrk="1" hangingPunct="1">
              <a:spcBef>
                <a:spcPct val="50000"/>
              </a:spcBef>
              <a:buFontTx/>
              <a:buNone/>
            </a:pPr>
            <a:r>
              <a:rPr lang="en-US" altLang="en-US" sz="1800" b="0" dirty="0">
                <a:ea typeface="Verdana" panose="020B0604030504040204" pitchFamily="34" charset="0"/>
                <a:cs typeface="Verdana" panose="020B0604030504040204" pitchFamily="34" charset="0"/>
              </a:rPr>
              <a:t>About 34% of the waste stream are </a:t>
            </a:r>
            <a:r>
              <a:rPr lang="ja-JP" altLang="en-US" sz="1800" b="0">
                <a:ea typeface="ＭＳ Ｐゴシック" panose="020B0600070205080204" pitchFamily="34" charset="-128"/>
                <a:cs typeface="Verdana" panose="020B0604030504040204" pitchFamily="34" charset="0"/>
              </a:rPr>
              <a:t>“</a:t>
            </a:r>
            <a:r>
              <a:rPr lang="en-US" altLang="ja-JP" sz="1800" b="0" dirty="0">
                <a:ea typeface="ＭＳ Ｐゴシック" panose="020B0600070205080204" pitchFamily="34" charset="-128"/>
              </a:rPr>
              <a:t>organics</a:t>
            </a:r>
            <a:r>
              <a:rPr lang="ja-JP" altLang="en-US" sz="1800" b="0">
                <a:ea typeface="ＭＳ Ｐゴシック" panose="020B0600070205080204" pitchFamily="34" charset="-128"/>
              </a:rPr>
              <a:t>”</a:t>
            </a:r>
            <a:r>
              <a:rPr lang="en-US" altLang="ja-JP" sz="1800" b="0" dirty="0">
                <a:ea typeface="ＭＳ Ｐゴシック" panose="020B0600070205080204" pitchFamily="34" charset="-128"/>
              </a:rPr>
              <a:t>. Of that 34%, 13.5% is yard waste and 14.6% is food.</a:t>
            </a:r>
            <a:endParaRPr lang="en-US" altLang="en-US" sz="1800" b="0" dirty="0">
              <a:ea typeface="Verdana" panose="020B0604030504040204" pitchFamily="34" charset="0"/>
              <a:cs typeface="Verdana" panose="020B0604030504040204" pitchFamily="34" charset="0"/>
            </a:endParaRPr>
          </a:p>
        </p:txBody>
      </p:sp>
      <p:sp>
        <p:nvSpPr>
          <p:cNvPr id="16388" name="TextBox 1"/>
          <p:cNvSpPr txBox="1">
            <a:spLocks noChangeArrowheads="1"/>
          </p:cNvSpPr>
          <p:nvPr/>
        </p:nvSpPr>
        <p:spPr bwMode="auto">
          <a:xfrm>
            <a:off x="6910388" y="10160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b="1">
                <a:solidFill>
                  <a:schemeClr val="tx2"/>
                </a:solidFill>
                <a:latin typeface="Verdana" panose="020B0604030504040204" pitchFamily="34" charset="0"/>
              </a:defRPr>
            </a:lvl1pPr>
            <a:lvl2pPr marL="742950" indent="-285750">
              <a:spcBef>
                <a:spcPct val="20000"/>
              </a:spcBef>
              <a:buChar char="–"/>
              <a:defRPr sz="2000" b="1">
                <a:solidFill>
                  <a:schemeClr val="tx2"/>
                </a:solidFill>
                <a:latin typeface="Verdana" panose="020B0604030504040204" pitchFamily="34" charset="0"/>
              </a:defRPr>
            </a:lvl2pPr>
            <a:lvl3pPr marL="1143000" indent="-228600">
              <a:spcBef>
                <a:spcPct val="20000"/>
              </a:spcBef>
              <a:buChar char="•"/>
              <a:defRPr b="1">
                <a:solidFill>
                  <a:schemeClr val="tx2"/>
                </a:solidFill>
                <a:latin typeface="Verdana" panose="020B0604030504040204" pitchFamily="34" charset="0"/>
              </a:defRPr>
            </a:lvl3pPr>
            <a:lvl4pPr marL="1600200" indent="-228600">
              <a:spcBef>
                <a:spcPct val="20000"/>
              </a:spcBef>
              <a:buChar char="–"/>
              <a:defRPr sz="1600" b="1">
                <a:solidFill>
                  <a:schemeClr val="tx2"/>
                </a:solidFill>
                <a:latin typeface="Verdana" panose="020B0604030504040204" pitchFamily="34" charset="0"/>
              </a:defRPr>
            </a:lvl4pPr>
            <a:lvl5pPr marL="2057400" indent="-228600">
              <a:spcBef>
                <a:spcPct val="20000"/>
              </a:spcBef>
              <a:buChar char="»"/>
              <a:defRPr sz="1400" b="1">
                <a:solidFill>
                  <a:schemeClr val="tx2"/>
                </a:solidFill>
                <a:latin typeface="Verdana" panose="020B0604030504040204" pitchFamily="34" charset="0"/>
              </a:defRPr>
            </a:lvl5pPr>
            <a:lvl6pPr marL="2514600" indent="-228600" eaLnBrk="0" fontAlgn="base" hangingPunct="0">
              <a:spcBef>
                <a:spcPct val="20000"/>
              </a:spcBef>
              <a:spcAft>
                <a:spcPct val="0"/>
              </a:spcAft>
              <a:buChar char="»"/>
              <a:defRPr sz="1400" b="1">
                <a:solidFill>
                  <a:schemeClr val="tx2"/>
                </a:solidFill>
                <a:latin typeface="Verdana" panose="020B0604030504040204" pitchFamily="34" charset="0"/>
              </a:defRPr>
            </a:lvl6pPr>
            <a:lvl7pPr marL="2971800" indent="-228600" eaLnBrk="0" fontAlgn="base" hangingPunct="0">
              <a:spcBef>
                <a:spcPct val="20000"/>
              </a:spcBef>
              <a:spcAft>
                <a:spcPct val="0"/>
              </a:spcAft>
              <a:buChar char="»"/>
              <a:defRPr sz="1400" b="1">
                <a:solidFill>
                  <a:schemeClr val="tx2"/>
                </a:solidFill>
                <a:latin typeface="Verdana" panose="020B0604030504040204" pitchFamily="34" charset="0"/>
              </a:defRPr>
            </a:lvl7pPr>
            <a:lvl8pPr marL="3429000" indent="-228600" eaLnBrk="0" fontAlgn="base" hangingPunct="0">
              <a:spcBef>
                <a:spcPct val="20000"/>
              </a:spcBef>
              <a:spcAft>
                <a:spcPct val="0"/>
              </a:spcAft>
              <a:buChar char="»"/>
              <a:defRPr sz="1400" b="1">
                <a:solidFill>
                  <a:schemeClr val="tx2"/>
                </a:solidFill>
                <a:latin typeface="Verdana" panose="020B0604030504040204" pitchFamily="34" charset="0"/>
              </a:defRPr>
            </a:lvl8pPr>
            <a:lvl9pPr marL="3886200" indent="-228600" eaLnBrk="0" fontAlgn="base" hangingPunct="0">
              <a:spcBef>
                <a:spcPct val="20000"/>
              </a:spcBef>
              <a:spcAft>
                <a:spcPct val="0"/>
              </a:spcAft>
              <a:buChar char="»"/>
              <a:defRPr sz="1400" b="1">
                <a:solidFill>
                  <a:schemeClr val="tx2"/>
                </a:solidFill>
                <a:latin typeface="Verdana" panose="020B0604030504040204" pitchFamily="34" charset="0"/>
              </a:defRPr>
            </a:lvl9pPr>
          </a:lstStyle>
          <a:p>
            <a:pPr eaLnBrk="1" hangingPunct="1">
              <a:spcBef>
                <a:spcPct val="0"/>
              </a:spcBef>
              <a:buFontTx/>
              <a:buNone/>
            </a:pPr>
            <a:r>
              <a:rPr lang="en-US" altLang="en-US" sz="1800" b="0" dirty="0">
                <a:ea typeface="Verdana" panose="020B0604030504040204" pitchFamily="34" charset="0"/>
                <a:cs typeface="Verdana" panose="020B0604030504040204" pitchFamily="34" charset="0"/>
              </a:rPr>
              <a:t>Source: EPA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50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849438"/>
            <a:ext cx="8812213" cy="5194300"/>
          </a:xfrm>
        </p:spPr>
        <p:txBody>
          <a:bodyPr/>
          <a:lstStyle/>
          <a:p>
            <a:pPr marL="0" indent="0" eaLnBrk="1" hangingPunct="1">
              <a:buFontTx/>
              <a:buNone/>
              <a:defRPr/>
            </a:pPr>
            <a:r>
              <a:rPr lang="en-US" sz="1800" dirty="0" smtClean="0">
                <a:ea typeface="Verdana" panose="020B0604030504040204" pitchFamily="34" charset="0"/>
                <a:cs typeface="Verdana" panose="020B0604030504040204" pitchFamily="34" charset="0"/>
              </a:rPr>
              <a:t>What items can be added to the compost pile? </a:t>
            </a:r>
          </a:p>
          <a:p>
            <a:pPr eaLnBrk="1" hangingPunct="1">
              <a:defRPr/>
            </a:pPr>
            <a:r>
              <a:rPr lang="en-US" sz="1800" b="0" dirty="0" smtClean="0">
                <a:solidFill>
                  <a:srgbClr val="00B050"/>
                </a:solidFill>
                <a:ea typeface="Verdana" panose="020B0604030504040204" pitchFamily="34" charset="0"/>
                <a:cs typeface="Verdana" panose="020B0604030504040204" pitchFamily="34" charset="0"/>
              </a:rPr>
              <a:t>Green</a:t>
            </a:r>
            <a:r>
              <a:rPr lang="en-US" sz="1800" b="0" dirty="0" smtClean="0">
                <a:ea typeface="Verdana" panose="020B0604030504040204" pitchFamily="34" charset="0"/>
                <a:cs typeface="Verdana" panose="020B0604030504040204" pitchFamily="34" charset="0"/>
              </a:rPr>
              <a:t> Materials (Nitrogen rich):</a:t>
            </a:r>
          </a:p>
          <a:p>
            <a:pPr lvl="1" eaLnBrk="1" hangingPunct="1">
              <a:defRPr/>
            </a:pPr>
            <a:r>
              <a:rPr lang="en-US" sz="1800" b="0" dirty="0" smtClean="0">
                <a:ea typeface="Verdana" panose="020B0604030504040204" pitchFamily="34" charset="0"/>
                <a:cs typeface="Verdana" panose="020B0604030504040204" pitchFamily="34" charset="0"/>
              </a:rPr>
              <a:t>“Kitchen scraps”- vegetable and fruit scraps, </a:t>
            </a:r>
          </a:p>
          <a:p>
            <a:pPr marL="457200" lvl="1" indent="0" eaLnBrk="1" hangingPunct="1">
              <a:buFontTx/>
              <a:buNone/>
              <a:defRPr/>
            </a:pPr>
            <a:r>
              <a:rPr lang="en-US" sz="1800" b="0" dirty="0" smtClean="0">
                <a:ea typeface="Verdana" panose="020B0604030504040204" pitchFamily="34" charset="0"/>
                <a:cs typeface="Verdana" panose="020B0604030504040204" pitchFamily="34" charset="0"/>
              </a:rPr>
              <a:t>     paper towels, coffee grinds, egg shells</a:t>
            </a:r>
          </a:p>
          <a:p>
            <a:pPr lvl="1" eaLnBrk="1" hangingPunct="1">
              <a:defRPr/>
            </a:pPr>
            <a:r>
              <a:rPr lang="en-US" sz="1800" b="0" dirty="0" smtClean="0">
                <a:ea typeface="Verdana" panose="020B0604030504040204" pitchFamily="34" charset="0"/>
                <a:cs typeface="Verdana" panose="020B0604030504040204" pitchFamily="34" charset="0"/>
              </a:rPr>
              <a:t>Grass clippings</a:t>
            </a:r>
          </a:p>
          <a:p>
            <a:pPr lvl="1" eaLnBrk="1" hangingPunct="1">
              <a:defRPr/>
            </a:pPr>
            <a:r>
              <a:rPr lang="en-US" sz="1800" b="0" dirty="0" smtClean="0">
                <a:ea typeface="Verdana" panose="020B0604030504040204" pitchFamily="34" charset="0"/>
                <a:cs typeface="Verdana" panose="020B0604030504040204" pitchFamily="34" charset="0"/>
              </a:rPr>
              <a:t>Weeds (w/o seed heads, non-invasive)</a:t>
            </a:r>
          </a:p>
          <a:p>
            <a:pPr marL="514350" lvl="1" indent="0" eaLnBrk="1" hangingPunct="1">
              <a:buFontTx/>
              <a:buNone/>
              <a:defRPr/>
            </a:pPr>
            <a:endParaRPr lang="en-US" sz="1800" b="0" dirty="0" smtClean="0">
              <a:ea typeface="Verdana" panose="020B0604030504040204" pitchFamily="34" charset="0"/>
              <a:cs typeface="Verdana" panose="020B0604030504040204" pitchFamily="34" charset="0"/>
            </a:endParaRPr>
          </a:p>
          <a:p>
            <a:pPr eaLnBrk="1" hangingPunct="1">
              <a:defRPr/>
            </a:pPr>
            <a:r>
              <a:rPr lang="en-US" sz="1800" b="0" dirty="0" smtClean="0">
                <a:solidFill>
                  <a:srgbClr val="996633"/>
                </a:solidFill>
                <a:ea typeface="Verdana" panose="020B0604030504040204" pitchFamily="34" charset="0"/>
                <a:cs typeface="Verdana" panose="020B0604030504040204" pitchFamily="34" charset="0"/>
              </a:rPr>
              <a:t>Brown</a:t>
            </a:r>
            <a:r>
              <a:rPr lang="en-US" sz="1800" b="0" dirty="0" smtClean="0">
                <a:solidFill>
                  <a:schemeClr val="accent1">
                    <a:lumMod val="50000"/>
                  </a:schemeClr>
                </a:solidFill>
                <a:ea typeface="Verdana" panose="020B0604030504040204" pitchFamily="34" charset="0"/>
                <a:cs typeface="Verdana" panose="020B0604030504040204" pitchFamily="34" charset="0"/>
              </a:rPr>
              <a:t> </a:t>
            </a:r>
            <a:r>
              <a:rPr lang="en-US" sz="1800" b="0" dirty="0" smtClean="0">
                <a:ea typeface="Verdana" panose="020B0604030504040204" pitchFamily="34" charset="0"/>
                <a:cs typeface="Verdana" panose="020B0604030504040204" pitchFamily="34" charset="0"/>
              </a:rPr>
              <a:t>Materials (Carbon rich):</a:t>
            </a:r>
          </a:p>
          <a:p>
            <a:pPr lvl="1" eaLnBrk="1" hangingPunct="1">
              <a:defRPr/>
            </a:pPr>
            <a:r>
              <a:rPr lang="en-US" sz="1800" b="0" dirty="0" smtClean="0">
                <a:ea typeface="Verdana" panose="020B0604030504040204" pitchFamily="34" charset="0"/>
                <a:cs typeface="Verdana" panose="020B0604030504040204" pitchFamily="34" charset="0"/>
              </a:rPr>
              <a:t>Leaves</a:t>
            </a:r>
          </a:p>
          <a:p>
            <a:pPr lvl="1" eaLnBrk="1" hangingPunct="1">
              <a:defRPr/>
            </a:pPr>
            <a:r>
              <a:rPr lang="en-US" sz="1800" b="0" dirty="0" smtClean="0">
                <a:ea typeface="Verdana" panose="020B0604030504040204" pitchFamily="34" charset="0"/>
                <a:cs typeface="Verdana" panose="020B0604030504040204" pitchFamily="34" charset="0"/>
              </a:rPr>
              <a:t>Hay</a:t>
            </a:r>
          </a:p>
          <a:p>
            <a:pPr lvl="1" eaLnBrk="1" hangingPunct="1">
              <a:defRPr/>
            </a:pPr>
            <a:r>
              <a:rPr lang="en-US" sz="1800" b="0" dirty="0" smtClean="0">
                <a:ea typeface="Verdana" panose="020B0604030504040204" pitchFamily="34" charset="0"/>
                <a:cs typeface="Verdana" panose="020B0604030504040204" pitchFamily="34" charset="0"/>
              </a:rPr>
              <a:t>Shredded newspaper</a:t>
            </a:r>
          </a:p>
          <a:p>
            <a:pPr lvl="1" eaLnBrk="1" hangingPunct="1">
              <a:defRPr/>
            </a:pPr>
            <a:r>
              <a:rPr lang="en-US" sz="1800" b="0" dirty="0" smtClean="0">
                <a:ea typeface="Verdana" panose="020B0604030504040204" pitchFamily="34" charset="0"/>
                <a:cs typeface="Verdana" panose="020B0604030504040204" pitchFamily="34" charset="0"/>
              </a:rPr>
              <a:t>Wood shavings</a:t>
            </a:r>
          </a:p>
          <a:p>
            <a:pPr lvl="1" eaLnBrk="1" hangingPunct="1">
              <a:defRPr/>
            </a:pPr>
            <a:r>
              <a:rPr lang="en-US" sz="1800" b="0" dirty="0" smtClean="0">
                <a:ea typeface="Verdana" panose="020B0604030504040204" pitchFamily="34" charset="0"/>
                <a:cs typeface="Verdana" panose="020B0604030504040204" pitchFamily="34" charset="0"/>
              </a:rPr>
              <a:t>Shredded cardboard</a:t>
            </a:r>
          </a:p>
          <a:p>
            <a:pPr marL="457200" lvl="1" indent="0" eaLnBrk="1" hangingPunct="1">
              <a:buFontTx/>
              <a:buNone/>
              <a:defRPr/>
            </a:pPr>
            <a:endParaRPr lang="en-US" sz="1800" b="0" dirty="0" smtClean="0">
              <a:ea typeface="Verdana" panose="020B0604030504040204" pitchFamily="34" charset="0"/>
              <a:cs typeface="Verdana" panose="020B0604030504040204" pitchFamily="34" charset="0"/>
            </a:endParaRPr>
          </a:p>
          <a:p>
            <a:pPr eaLnBrk="1" hangingPunct="1">
              <a:defRPr/>
            </a:pPr>
            <a:r>
              <a:rPr lang="en-US" sz="1800" b="0" dirty="0" smtClean="0">
                <a:ea typeface="Verdana" panose="020B0604030504040204" pitchFamily="34" charset="0"/>
                <a:cs typeface="Verdana" panose="020B0604030504040204" pitchFamily="34" charset="0"/>
              </a:rPr>
              <a:t>Cut everything up for faster decomposition</a:t>
            </a:r>
          </a:p>
        </p:txBody>
      </p:sp>
      <p:pic>
        <p:nvPicPr>
          <p:cNvPr id="20483" name="Picture 5" descr="http://composteverything.net/wp-content/uploads/2012/07/worm-compost-illustrati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3175" y="1433513"/>
            <a:ext cx="2790825"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
          <p:cNvSpPr txBox="1">
            <a:spLocks noChangeArrowheads="1"/>
          </p:cNvSpPr>
          <p:nvPr/>
        </p:nvSpPr>
        <p:spPr bwMode="auto">
          <a:xfrm>
            <a:off x="6633641" y="3508050"/>
            <a:ext cx="2139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b="1">
                <a:solidFill>
                  <a:schemeClr val="tx2"/>
                </a:solidFill>
                <a:latin typeface="Verdana" panose="020B0604030504040204" pitchFamily="34" charset="0"/>
              </a:defRPr>
            </a:lvl1pPr>
            <a:lvl2pPr marL="742950" indent="-285750">
              <a:spcBef>
                <a:spcPct val="20000"/>
              </a:spcBef>
              <a:buChar char="–"/>
              <a:defRPr sz="2000" b="1">
                <a:solidFill>
                  <a:schemeClr val="tx2"/>
                </a:solidFill>
                <a:latin typeface="Verdana" panose="020B0604030504040204" pitchFamily="34" charset="0"/>
              </a:defRPr>
            </a:lvl2pPr>
            <a:lvl3pPr marL="1143000" indent="-228600">
              <a:spcBef>
                <a:spcPct val="20000"/>
              </a:spcBef>
              <a:buChar char="•"/>
              <a:defRPr b="1">
                <a:solidFill>
                  <a:schemeClr val="tx2"/>
                </a:solidFill>
                <a:latin typeface="Verdana" panose="020B0604030504040204" pitchFamily="34" charset="0"/>
              </a:defRPr>
            </a:lvl3pPr>
            <a:lvl4pPr marL="1600200" indent="-228600">
              <a:spcBef>
                <a:spcPct val="20000"/>
              </a:spcBef>
              <a:buChar char="–"/>
              <a:defRPr sz="1600" b="1">
                <a:solidFill>
                  <a:schemeClr val="tx2"/>
                </a:solidFill>
                <a:latin typeface="Verdana" panose="020B0604030504040204" pitchFamily="34" charset="0"/>
              </a:defRPr>
            </a:lvl4pPr>
            <a:lvl5pPr marL="2057400" indent="-228600">
              <a:spcBef>
                <a:spcPct val="20000"/>
              </a:spcBef>
              <a:buChar char="»"/>
              <a:defRPr sz="1400" b="1">
                <a:solidFill>
                  <a:schemeClr val="tx2"/>
                </a:solidFill>
                <a:latin typeface="Verdana" panose="020B0604030504040204" pitchFamily="34" charset="0"/>
              </a:defRPr>
            </a:lvl5pPr>
            <a:lvl6pPr marL="2514600" indent="-228600" eaLnBrk="0" fontAlgn="base" hangingPunct="0">
              <a:spcBef>
                <a:spcPct val="20000"/>
              </a:spcBef>
              <a:spcAft>
                <a:spcPct val="0"/>
              </a:spcAft>
              <a:buChar char="»"/>
              <a:defRPr sz="1400" b="1">
                <a:solidFill>
                  <a:schemeClr val="tx2"/>
                </a:solidFill>
                <a:latin typeface="Verdana" panose="020B0604030504040204" pitchFamily="34" charset="0"/>
              </a:defRPr>
            </a:lvl6pPr>
            <a:lvl7pPr marL="2971800" indent="-228600" eaLnBrk="0" fontAlgn="base" hangingPunct="0">
              <a:spcBef>
                <a:spcPct val="20000"/>
              </a:spcBef>
              <a:spcAft>
                <a:spcPct val="0"/>
              </a:spcAft>
              <a:buChar char="»"/>
              <a:defRPr sz="1400" b="1">
                <a:solidFill>
                  <a:schemeClr val="tx2"/>
                </a:solidFill>
                <a:latin typeface="Verdana" panose="020B0604030504040204" pitchFamily="34" charset="0"/>
              </a:defRPr>
            </a:lvl7pPr>
            <a:lvl8pPr marL="3429000" indent="-228600" eaLnBrk="0" fontAlgn="base" hangingPunct="0">
              <a:spcBef>
                <a:spcPct val="20000"/>
              </a:spcBef>
              <a:spcAft>
                <a:spcPct val="0"/>
              </a:spcAft>
              <a:buChar char="»"/>
              <a:defRPr sz="1400" b="1">
                <a:solidFill>
                  <a:schemeClr val="tx2"/>
                </a:solidFill>
                <a:latin typeface="Verdana" panose="020B0604030504040204" pitchFamily="34" charset="0"/>
              </a:defRPr>
            </a:lvl8pPr>
            <a:lvl9pPr marL="3886200" indent="-228600" eaLnBrk="0" fontAlgn="base" hangingPunct="0">
              <a:spcBef>
                <a:spcPct val="20000"/>
              </a:spcBef>
              <a:spcAft>
                <a:spcPct val="0"/>
              </a:spcAft>
              <a:buChar char="»"/>
              <a:defRPr sz="1400" b="1">
                <a:solidFill>
                  <a:schemeClr val="tx2"/>
                </a:solidFill>
                <a:latin typeface="Verdana" panose="020B0604030504040204" pitchFamily="34" charset="0"/>
              </a:defRPr>
            </a:lvl9pPr>
          </a:lstStyle>
          <a:p>
            <a:pPr>
              <a:spcBef>
                <a:spcPct val="0"/>
              </a:spcBef>
              <a:buFontTx/>
              <a:buNone/>
            </a:pPr>
            <a:r>
              <a:rPr lang="en-US" altLang="en-US" sz="500" b="0" dirty="0">
                <a:solidFill>
                  <a:schemeClr val="tx1"/>
                </a:solidFill>
                <a:latin typeface="Arial" panose="020B0604020202020204" pitchFamily="34" charset="0"/>
              </a:rPr>
              <a:t>Image credit: http://composteverything.net/wp-content/uploads/2012/07/worm-compost-illustration.png</a:t>
            </a:r>
          </a:p>
        </p:txBody>
      </p:sp>
      <p:sp>
        <p:nvSpPr>
          <p:cNvPr id="5" name="Rectangle 4"/>
          <p:cNvSpPr/>
          <p:nvPr/>
        </p:nvSpPr>
        <p:spPr>
          <a:xfrm>
            <a:off x="0" y="909638"/>
            <a:ext cx="9144000" cy="523875"/>
          </a:xfrm>
          <a:prstGeom prst="rect">
            <a:avLst/>
          </a:prstGeom>
        </p:spPr>
        <p:txBody>
          <a:bodyPr>
            <a:spAutoFit/>
          </a:bodyPr>
          <a:lstStyle/>
          <a:p>
            <a:pPr algn="ctr" eaLnBrk="1" hangingPunct="1">
              <a:defRPr/>
            </a:pPr>
            <a:r>
              <a:rPr lang="en-US" sz="2800" b="1" dirty="0">
                <a:solidFill>
                  <a:schemeClr val="tx2"/>
                </a:solidFill>
                <a:latin typeface="+mn-lt"/>
                <a:ea typeface="Verdana" panose="020B0604030504040204" pitchFamily="34" charset="0"/>
                <a:cs typeface="Verdana" panose="020B0604030504040204" pitchFamily="34" charset="0"/>
              </a:rPr>
              <a:t>Let’s make some compost!</a:t>
            </a: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8100" t="6401" r="7034" b="6656"/>
          <a:stretch/>
        </p:blipFill>
        <p:spPr>
          <a:xfrm rot="5400000">
            <a:off x="6401572" y="4398486"/>
            <a:ext cx="2604087" cy="2000879"/>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slow" advTm="435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bldLst>
      <p:bldP spid="3" grpId="0" uiExpand="1"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293255" y="1715222"/>
            <a:ext cx="5167745" cy="4498975"/>
          </a:xfrm>
          <a:prstGeom prst="rect">
            <a:avLst/>
          </a:prstGeom>
          <a:noFill/>
          <a:ln w="9525">
            <a:noFill/>
            <a:miter lim="800000"/>
            <a:headEnd/>
            <a:tailEnd/>
          </a:ln>
        </p:spPr>
        <p:txBody>
          <a:bodyPr/>
          <a:lstStyle/>
          <a:p>
            <a:pPr eaLnBrk="1" hangingPunct="1">
              <a:spcBef>
                <a:spcPct val="20000"/>
              </a:spcBef>
              <a:defRPr/>
            </a:pPr>
            <a:r>
              <a:rPr lang="en-US" sz="2000" b="1" kern="0" dirty="0">
                <a:solidFill>
                  <a:schemeClr val="tx2"/>
                </a:solidFill>
                <a:latin typeface="Verdana" panose="020B0604030504040204" pitchFamily="34" charset="0"/>
                <a:ea typeface="Verdana" panose="020B0604030504040204" pitchFamily="34" charset="0"/>
                <a:cs typeface="Verdana" panose="020B0604030504040204" pitchFamily="34" charset="0"/>
              </a:rPr>
              <a:t>What items can NOT be added?</a:t>
            </a:r>
          </a:p>
          <a:p>
            <a:pPr marL="800100" lvl="1" indent="-342900" eaLnBrk="1" hangingPunct="1">
              <a:spcBef>
                <a:spcPct val="20000"/>
              </a:spcBef>
              <a:buFont typeface="Arial" panose="020B0604020202020204" pitchFamily="34" charset="0"/>
              <a:buChar char="•"/>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Meat</a:t>
            </a:r>
          </a:p>
          <a:p>
            <a:pPr marL="800100" lvl="1" indent="-342900" eaLnBrk="1" hangingPunct="1">
              <a:spcBef>
                <a:spcPct val="20000"/>
              </a:spcBef>
              <a:buFont typeface="Arial" panose="020B0604020202020204" pitchFamily="34" charset="0"/>
              <a:buChar char="•"/>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Oil</a:t>
            </a:r>
          </a:p>
          <a:p>
            <a:pPr marL="800100" lvl="1" indent="-342900" eaLnBrk="1" hangingPunct="1">
              <a:spcBef>
                <a:spcPct val="20000"/>
              </a:spcBef>
              <a:buFont typeface="Arial" panose="020B0604020202020204" pitchFamily="34" charset="0"/>
              <a:buChar char="•"/>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Grease</a:t>
            </a:r>
          </a:p>
          <a:p>
            <a:pPr marL="800100" lvl="1" indent="-342900" eaLnBrk="1" hangingPunct="1">
              <a:spcBef>
                <a:spcPct val="20000"/>
              </a:spcBef>
              <a:buFont typeface="Arial" panose="020B0604020202020204" pitchFamily="34" charset="0"/>
              <a:buChar char="•"/>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Animal feces</a:t>
            </a:r>
          </a:p>
          <a:p>
            <a:pPr marL="800100" lvl="1" indent="-342900" eaLnBrk="1" hangingPunct="1">
              <a:spcBef>
                <a:spcPct val="20000"/>
              </a:spcBef>
              <a:buFont typeface="Arial" panose="020B0604020202020204" pitchFamily="34" charset="0"/>
              <a:buChar char="•"/>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Diseased plants</a:t>
            </a:r>
          </a:p>
          <a:p>
            <a:pPr marL="800100" lvl="1" indent="-342900" eaLnBrk="1" hangingPunct="1">
              <a:spcBef>
                <a:spcPct val="20000"/>
              </a:spcBef>
              <a:buFont typeface="Arial" panose="020B0604020202020204" pitchFamily="34" charset="0"/>
              <a:buChar char="•"/>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Seed heads of weeds</a:t>
            </a:r>
          </a:p>
          <a:p>
            <a:pPr marL="800100" lvl="1" indent="-342900" eaLnBrk="1" hangingPunct="1">
              <a:spcBef>
                <a:spcPct val="20000"/>
              </a:spcBef>
              <a:buFont typeface="Arial" panose="020B0604020202020204" pitchFamily="34" charset="0"/>
              <a:buChar char="•"/>
              <a:defRPr/>
            </a:pPr>
            <a:r>
              <a:rPr 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rPr>
              <a:t>Avoid fruit/vegetable </a:t>
            </a:r>
            <a:r>
              <a:rPr lang="en-US" sz="2000" kern="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seeds</a:t>
            </a:r>
          </a:p>
          <a:p>
            <a:pPr eaLnBrk="1" hangingPunct="1">
              <a:spcBef>
                <a:spcPct val="20000"/>
              </a:spcBef>
              <a:defRPr/>
            </a:pPr>
            <a:endParaRPr lang="en-US" altLang="en-US" sz="2000" kern="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20000"/>
              </a:spcBef>
              <a:defRPr/>
            </a:pPr>
            <a:r>
              <a:rPr lang="en-US" altLang="en-US" sz="2000" dirty="0">
                <a:solidFill>
                  <a:schemeClr val="tx2"/>
                </a:solidFill>
                <a:latin typeface="+mj-lt"/>
              </a:rPr>
              <a:t>C</a:t>
            </a:r>
            <a:r>
              <a:rPr lang="en-US" altLang="en-US" sz="2000" dirty="0" smtClean="0">
                <a:solidFill>
                  <a:schemeClr val="tx2"/>
                </a:solidFill>
                <a:latin typeface="+mj-lt"/>
              </a:rPr>
              <a:t>ommercial </a:t>
            </a:r>
            <a:r>
              <a:rPr lang="en-US" altLang="en-US" sz="2000" dirty="0">
                <a:solidFill>
                  <a:schemeClr val="tx2"/>
                </a:solidFill>
                <a:latin typeface="+mj-lt"/>
              </a:rPr>
              <a:t>compost operations </a:t>
            </a:r>
            <a:r>
              <a:rPr lang="en-US" altLang="en-US" sz="2000" dirty="0" smtClean="0">
                <a:solidFill>
                  <a:schemeClr val="tx2"/>
                </a:solidFill>
                <a:latin typeface="+mj-lt"/>
              </a:rPr>
              <a:t>must </a:t>
            </a:r>
            <a:r>
              <a:rPr lang="en-US" altLang="en-US" sz="2000" dirty="0">
                <a:solidFill>
                  <a:schemeClr val="tx2"/>
                </a:solidFill>
                <a:latin typeface="+mj-lt"/>
              </a:rPr>
              <a:t>keep their compost between 131 and 170 degrees F for 3 days </a:t>
            </a:r>
            <a:r>
              <a:rPr lang="en-US" altLang="en-US" sz="2000" dirty="0" smtClean="0">
                <a:solidFill>
                  <a:schemeClr val="tx2"/>
                </a:solidFill>
                <a:latin typeface="+mj-lt"/>
              </a:rPr>
              <a:t>to </a:t>
            </a:r>
            <a:r>
              <a:rPr lang="en-US" altLang="en-US" sz="2000" dirty="0">
                <a:solidFill>
                  <a:schemeClr val="tx2"/>
                </a:solidFill>
                <a:latin typeface="+mj-lt"/>
              </a:rPr>
              <a:t>kill pathogens and weed seeds. </a:t>
            </a:r>
            <a:endParaRPr lang="en-US" sz="2000" kern="0" dirty="0">
              <a:solidFill>
                <a:schemeClr val="tx2"/>
              </a:solidFill>
              <a:latin typeface="+mj-lt"/>
              <a:ea typeface="Verdana" panose="020B0604030504040204" pitchFamily="34" charset="0"/>
              <a:cs typeface="Verdana" panose="020B0604030504040204" pitchFamily="34" charset="0"/>
            </a:endParaRPr>
          </a:p>
        </p:txBody>
      </p:sp>
      <p:pic>
        <p:nvPicPr>
          <p:cNvPr id="22531" name="Picture 4" descr="IMG_351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1000" y="1992313"/>
            <a:ext cx="3373438"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909638"/>
            <a:ext cx="9144000" cy="523875"/>
          </a:xfrm>
          <a:prstGeom prst="rect">
            <a:avLst/>
          </a:prstGeom>
        </p:spPr>
        <p:txBody>
          <a:bodyPr>
            <a:spAutoFit/>
          </a:bodyPr>
          <a:lstStyle/>
          <a:p>
            <a:pPr algn="ctr" eaLnBrk="1" hangingPunct="1">
              <a:defRPr/>
            </a:pPr>
            <a:r>
              <a:rPr lang="en-US" sz="2800" b="1" dirty="0">
                <a:solidFill>
                  <a:schemeClr val="tx2"/>
                </a:solidFill>
                <a:latin typeface="+mn-lt"/>
                <a:ea typeface="Verdana" panose="020B0604030504040204" pitchFamily="34" charset="0"/>
                <a:cs typeface="Verdana" panose="020B0604030504040204" pitchFamily="34" charset="0"/>
              </a:rPr>
              <a:t>Let’s make some compost!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727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
</p:tagLst>
</file>

<file path=ppt/tags/tag2.xml><?xml version="1.0" encoding="utf-8"?>
<p:tagLst xmlns:a="http://schemas.openxmlformats.org/drawingml/2006/main" xmlns:r="http://schemas.openxmlformats.org/officeDocument/2006/relationships" xmlns:p="http://schemas.openxmlformats.org/presentationml/2006/main">
  <p:tag name="TIMING" val="|3.9|14.9"/>
</p:tagLst>
</file>

<file path=ppt/tags/tag3.xml><?xml version="1.0" encoding="utf-8"?>
<p:tagLst xmlns:a="http://schemas.openxmlformats.org/drawingml/2006/main" xmlns:r="http://schemas.openxmlformats.org/officeDocument/2006/relationships" xmlns:p="http://schemas.openxmlformats.org/presentationml/2006/main">
  <p:tag name="TIMING" val="|6.1|24.6|5.2|8|7|14.2"/>
</p:tagLst>
</file>

<file path=ppt/tags/tag4.xml><?xml version="1.0" encoding="utf-8"?>
<p:tagLst xmlns:a="http://schemas.openxmlformats.org/drawingml/2006/main" xmlns:r="http://schemas.openxmlformats.org/officeDocument/2006/relationships" xmlns:p="http://schemas.openxmlformats.org/presentationml/2006/main">
  <p:tag name="TIMING" val="|0.7|26.2|7.2|16.2|6.8"/>
</p:tagLst>
</file>

<file path=ppt/tags/tag5.xml><?xml version="1.0" encoding="utf-8"?>
<p:tagLst xmlns:a="http://schemas.openxmlformats.org/drawingml/2006/main" xmlns:r="http://schemas.openxmlformats.org/officeDocument/2006/relationships" xmlns:p="http://schemas.openxmlformats.org/presentationml/2006/main">
  <p:tag name="TIMING" val="|6.9|6.5|9.4"/>
</p:tagLst>
</file>

<file path=ppt/tags/tag6.xml><?xml version="1.0" encoding="utf-8"?>
<p:tagLst xmlns:a="http://schemas.openxmlformats.org/drawingml/2006/main" xmlns:r="http://schemas.openxmlformats.org/officeDocument/2006/relationships" xmlns:p="http://schemas.openxmlformats.org/presentationml/2006/main">
  <p:tag name="TIMING" val="|9.4"/>
</p:tagLst>
</file>

<file path=ppt/theme/theme1.xml><?xml version="1.0" encoding="utf-8"?>
<a:theme xmlns:a="http://schemas.openxmlformats.org/drawingml/2006/main" name="njaes-verdana-white">
  <a:themeElements>
    <a:clrScheme name="njaes-verdana-white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fontScheme name="njaes-verdana-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jaes-verdana-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jaes-verdana-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jaes-verdana-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jaes-verdana-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jaes-verdana-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jaes-verdana-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jaes-verdana-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jaes-verdana-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jaes-verdana-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jaes-verdana-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jaes-verdana-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jaes-verdana-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jaes-verdana-white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2809</TotalTime>
  <Words>5295</Words>
  <Application>Microsoft Office PowerPoint</Application>
  <PresentationFormat>On-screen Show (4:3)</PresentationFormat>
  <Paragraphs>528</Paragraphs>
  <Slides>34</Slides>
  <Notes>34</Notes>
  <HiddenSlides>0</HiddenSlides>
  <MMClips>34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 Unicode MS</vt:lpstr>
      <vt:lpstr>ＭＳ Ｐゴシック</vt:lpstr>
      <vt:lpstr>Arial</vt:lpstr>
      <vt:lpstr>FormataBQ-Regular</vt:lpstr>
      <vt:lpstr>Times New Roman</vt:lpstr>
      <vt:lpstr>Verdana</vt:lpstr>
      <vt:lpstr>njaes-verdana-white</vt:lpstr>
      <vt:lpstr>Keys to Successful Composting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Carbon to Nitrogen Ratio of Materials</vt:lpstr>
      <vt:lpstr>PowerPoint Presentation</vt:lpstr>
      <vt:lpstr>PowerPoint Presentation</vt:lpstr>
      <vt:lpstr>Compost Bins</vt:lpstr>
      <vt:lpstr>Compost Bins</vt:lpstr>
      <vt:lpstr>Compost Bins</vt:lpstr>
      <vt:lpstr>Compost Bins</vt:lpstr>
      <vt:lpstr>Compost Bins</vt:lpstr>
      <vt:lpstr>PowerPoint Presentation</vt:lpstr>
      <vt:lpstr>Managing the Compost Pile</vt:lpstr>
      <vt:lpstr>PowerPoint Presentation</vt:lpstr>
      <vt:lpstr>Managing the Compost Pile</vt:lpstr>
      <vt:lpstr>Using Your Compost</vt:lpstr>
      <vt:lpstr>Composting Video</vt:lpstr>
      <vt:lpstr>Summary</vt:lpstr>
      <vt:lpstr>Questions?</vt:lpstr>
      <vt:lpstr>PowerPoint Presentation</vt:lpstr>
      <vt:lpstr>Authors</vt:lpstr>
      <vt:lpstr>PowerPoint Presentation</vt:lpstr>
      <vt:lpstr>Rutgers Cooperative Extension</vt:lpstr>
      <vt:lpstr>Rutgers Master Gardeners</vt:lpstr>
    </vt:vector>
  </TitlesOfParts>
  <Company>Rutgers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of Communications</dc:creator>
  <cp:lastModifiedBy>Madeline</cp:lastModifiedBy>
  <cp:revision>93</cp:revision>
  <cp:lastPrinted>2016-08-17T15:57:00Z</cp:lastPrinted>
  <dcterms:created xsi:type="dcterms:W3CDTF">2007-05-29T19:07:42Z</dcterms:created>
  <dcterms:modified xsi:type="dcterms:W3CDTF">2016-09-21T19:56:54Z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